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9144000" cy="5143500" type="screen16x9"/>
  <p:notesSz cx="6858000" cy="9144000"/>
  <p:embeddedFontLst>
    <p:embeddedFont>
      <p:font typeface="Average" panose="020B0604020202020204" charset="0"/>
      <p:regular r:id="rId37"/>
    </p:embeddedFont>
    <p:embeddedFont>
      <p:font typeface="Georgia" panose="02040502050405020303"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8" name="Shape 1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7" name="Shape 2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4" name="Shape 27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0" name="Shape 3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8" name="Shape 3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8" name="Shape 3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4" name="Shape 3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75" name="Shape 3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09" name="Shape 4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3" name="Shape 4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3" name="Shape 19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4" name="Shape 20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Font typeface="Arial"/>
              <a:buNone/>
            </a:pPr>
            <a:endParaRPr sz="1100" b="0" i="0" u="none" strike="noStrike" cap="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7" name="Shape 22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3" name="Shape 2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1"/>
            <a:chOff x="4137525" y="2915950"/>
            <a:chExt cx="869098" cy="206998"/>
          </a:xfrm>
        </p:grpSpPr>
        <p:sp>
          <p:nvSpPr>
            <p:cNvPr id="11" name="Shape 11"/>
            <p:cNvSpPr/>
            <p:nvPr/>
          </p:nvSpPr>
          <p:spPr>
            <a:xfrm>
              <a:off x="446857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479962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4137525" y="2915950"/>
              <a:ext cx="206998" cy="206998"/>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15" name="Shape 15"/>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 name="Shape 16"/>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0" name="Shape 5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4" name="Shape 5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62" name="Shape 6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3"/>
        <p:cNvGrpSpPr/>
        <p:nvPr/>
      </p:nvGrpSpPr>
      <p:grpSpPr>
        <a:xfrm>
          <a:off x="0" y="0"/>
          <a:ext cx="0" cy="0"/>
          <a:chOff x="0" y="0"/>
          <a:chExt cx="0" cy="0"/>
        </a:xfrm>
      </p:grpSpPr>
      <p:sp>
        <p:nvSpPr>
          <p:cNvPr id="64" name="Shape 64"/>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5"/>
        <p:cNvGrpSpPr/>
        <p:nvPr/>
      </p:nvGrpSpPr>
      <p:grpSpPr>
        <a:xfrm>
          <a:off x="0" y="0"/>
          <a:ext cx="0" cy="0"/>
          <a:chOff x="0" y="0"/>
          <a:chExt cx="0" cy="0"/>
        </a:xfrm>
      </p:grpSpPr>
      <p:grpSp>
        <p:nvGrpSpPr>
          <p:cNvPr id="66" name="Shape 66"/>
          <p:cNvGrpSpPr/>
          <p:nvPr/>
        </p:nvGrpSpPr>
        <p:grpSpPr>
          <a:xfrm>
            <a:off x="4350281" y="2855377"/>
            <a:ext cx="443588" cy="105631"/>
            <a:chOff x="4137525" y="2915950"/>
            <a:chExt cx="869099" cy="206999"/>
          </a:xfrm>
        </p:grpSpPr>
        <p:sp>
          <p:nvSpPr>
            <p:cNvPr id="67" name="Shape 67"/>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8" name="Shape 68"/>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9" name="Shape 69"/>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70" name="Shape 70"/>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71" name="Shape 71"/>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72" name="Shape 7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75" name="Shape 7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6"/>
        <p:cNvGrpSpPr/>
        <p:nvPr/>
      </p:nvGrpSpPr>
      <p:grpSpPr>
        <a:xfrm>
          <a:off x="0" y="0"/>
          <a:ext cx="0" cy="0"/>
          <a:chOff x="0" y="0"/>
          <a:chExt cx="0" cy="0"/>
        </a:xfrm>
      </p:grpSpPr>
      <p:sp>
        <p:nvSpPr>
          <p:cNvPr id="77" name="Shape 77"/>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8" name="Shape 7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79" name="Shape 79"/>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81" name="Shape 8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82" name="Shape 82"/>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and description 1">
    <p:spTree>
      <p:nvGrpSpPr>
        <p:cNvPr id="1" name="Shape 83"/>
        <p:cNvGrpSpPr/>
        <p:nvPr/>
      </p:nvGrpSpPr>
      <p:grpSpPr>
        <a:xfrm>
          <a:off x="0" y="0"/>
          <a:ext cx="0" cy="0"/>
          <a:chOff x="0" y="0"/>
          <a:chExt cx="0" cy="0"/>
        </a:xfrm>
      </p:grpSpPr>
      <p:sp>
        <p:nvSpPr>
          <p:cNvPr id="84" name="Shape 84"/>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85" name="Shape 85"/>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86" name="Shape 86"/>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87" name="Shape 87"/>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88" name="Shape 88"/>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89" name="Shape 89"/>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92" name="Shape 92"/>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93" name="Shape 93"/>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20" name="Shape 2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99" name="Shape 99"/>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0" name="Shape 100"/>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1" name="Shape 101"/>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104" name="Shape 10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05" name="Shape 10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Calibri"/>
              <a:buNone/>
              <a:defRPr sz="4800">
                <a:solidFill>
                  <a:schemeClr val="lt1"/>
                </a:solidFill>
                <a:latin typeface="Calibri"/>
                <a:ea typeface="Calibri"/>
                <a:cs typeface="Calibri"/>
                <a:sym typeface="Calibri"/>
              </a:defRPr>
            </a:lvl2pPr>
            <a:lvl3pPr lvl="2" indent="0" rtl="0">
              <a:spcBef>
                <a:spcPts val="0"/>
              </a:spcBef>
              <a:buClr>
                <a:schemeClr val="lt1"/>
              </a:buClr>
              <a:buFont typeface="Calibri"/>
              <a:buNone/>
              <a:defRPr sz="4800">
                <a:solidFill>
                  <a:schemeClr val="lt1"/>
                </a:solidFill>
                <a:latin typeface="Calibri"/>
                <a:ea typeface="Calibri"/>
                <a:cs typeface="Calibri"/>
                <a:sym typeface="Calibri"/>
              </a:defRPr>
            </a:lvl3pPr>
            <a:lvl4pPr lvl="3" indent="0" rtl="0">
              <a:spcBef>
                <a:spcPts val="0"/>
              </a:spcBef>
              <a:buClr>
                <a:schemeClr val="lt1"/>
              </a:buClr>
              <a:buFont typeface="Calibri"/>
              <a:buNone/>
              <a:defRPr sz="4800">
                <a:solidFill>
                  <a:schemeClr val="lt1"/>
                </a:solidFill>
                <a:latin typeface="Calibri"/>
                <a:ea typeface="Calibri"/>
                <a:cs typeface="Calibri"/>
                <a:sym typeface="Calibri"/>
              </a:defRPr>
            </a:lvl4pPr>
            <a:lvl5pPr lvl="4" indent="0" rtl="0">
              <a:spcBef>
                <a:spcPts val="0"/>
              </a:spcBef>
              <a:buClr>
                <a:schemeClr val="lt1"/>
              </a:buClr>
              <a:buFont typeface="Calibri"/>
              <a:buNone/>
              <a:defRPr sz="4800">
                <a:solidFill>
                  <a:schemeClr val="lt1"/>
                </a:solidFill>
                <a:latin typeface="Calibri"/>
                <a:ea typeface="Calibri"/>
                <a:cs typeface="Calibri"/>
                <a:sym typeface="Calibri"/>
              </a:defRPr>
            </a:lvl5pPr>
            <a:lvl6pPr lvl="5" indent="0" rtl="0">
              <a:spcBef>
                <a:spcPts val="0"/>
              </a:spcBef>
              <a:buClr>
                <a:schemeClr val="lt1"/>
              </a:buClr>
              <a:buFont typeface="Calibri"/>
              <a:buNone/>
              <a:defRPr sz="4800">
                <a:solidFill>
                  <a:schemeClr val="lt1"/>
                </a:solidFill>
                <a:latin typeface="Calibri"/>
                <a:ea typeface="Calibri"/>
                <a:cs typeface="Calibri"/>
                <a:sym typeface="Calibri"/>
              </a:defRPr>
            </a:lvl6pPr>
            <a:lvl7pPr lvl="6" indent="0" rtl="0">
              <a:spcBef>
                <a:spcPts val="0"/>
              </a:spcBef>
              <a:buClr>
                <a:schemeClr val="lt1"/>
              </a:buClr>
              <a:buFont typeface="Calibri"/>
              <a:buNone/>
              <a:defRPr sz="4800">
                <a:solidFill>
                  <a:schemeClr val="lt1"/>
                </a:solidFill>
                <a:latin typeface="Calibri"/>
                <a:ea typeface="Calibri"/>
                <a:cs typeface="Calibri"/>
                <a:sym typeface="Calibri"/>
              </a:defRPr>
            </a:lvl7pPr>
            <a:lvl8pPr lvl="7" indent="0" rtl="0">
              <a:spcBef>
                <a:spcPts val="0"/>
              </a:spcBef>
              <a:buClr>
                <a:schemeClr val="lt1"/>
              </a:buClr>
              <a:buFont typeface="Calibri"/>
              <a:buNone/>
              <a:defRPr sz="4800">
                <a:solidFill>
                  <a:schemeClr val="lt1"/>
                </a:solidFill>
                <a:latin typeface="Calibri"/>
                <a:ea typeface="Calibri"/>
                <a:cs typeface="Calibri"/>
                <a:sym typeface="Calibri"/>
              </a:defRPr>
            </a:lvl8pPr>
            <a:lvl9pPr lvl="8" indent="0" rtl="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108" name="Shape 108"/>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aption">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1" name="Shape 111"/>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ig number">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114" name="Shape 114"/>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5" name="Shape 115"/>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0"/>
        <p:cNvGrpSpPr/>
        <p:nvPr/>
      </p:nvGrpSpPr>
      <p:grpSpPr>
        <a:xfrm>
          <a:off x="0" y="0"/>
          <a:ext cx="0" cy="0"/>
          <a:chOff x="0" y="0"/>
          <a:chExt cx="0" cy="0"/>
        </a:xfrm>
      </p:grpSpPr>
      <p:grpSp>
        <p:nvGrpSpPr>
          <p:cNvPr id="121" name="Shape 121"/>
          <p:cNvGrpSpPr/>
          <p:nvPr/>
        </p:nvGrpSpPr>
        <p:grpSpPr>
          <a:xfrm>
            <a:off x="4350281" y="2855378"/>
            <a:ext cx="443588" cy="105632"/>
            <a:chOff x="4137525" y="2915950"/>
            <a:chExt cx="869100" cy="207000"/>
          </a:xfrm>
        </p:grpSpPr>
        <p:sp>
          <p:nvSpPr>
            <p:cNvPr id="122" name="Shape 122"/>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3" name="Shape 123"/>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4" name="Shape 124"/>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25" name="Shape 125"/>
          <p:cNvSpPr txBox="1">
            <a:spLocks noGrp="1"/>
          </p:cNvSpPr>
          <p:nvPr>
            <p:ph type="ctrTitle"/>
          </p:nvPr>
        </p:nvSpPr>
        <p:spPr>
          <a:xfrm>
            <a:off x="671256" y="990800"/>
            <a:ext cx="7801500" cy="17301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8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8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8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8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8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8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8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8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800">
                <a:solidFill>
                  <a:schemeClr val="dk1"/>
                </a:solidFill>
                <a:latin typeface="Calibri"/>
                <a:ea typeface="Calibri"/>
                <a:cs typeface="Calibri"/>
                <a:sym typeface="Calibri"/>
              </a:defRPr>
            </a:lvl9pPr>
          </a:lstStyle>
          <a:p>
            <a:endParaRPr/>
          </a:p>
        </p:txBody>
      </p:sp>
      <p:sp>
        <p:nvSpPr>
          <p:cNvPr id="126" name="Shape 126"/>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27" name="Shape 12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31" name="Shape 131"/>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rtl="0">
              <a:spcBef>
                <a:spcPts val="0"/>
              </a:spcBef>
              <a:buClr>
                <a:schemeClr val="lt1"/>
              </a:buClr>
              <a:buFont typeface="Calibri"/>
              <a:buNone/>
              <a:defRPr sz="4800">
                <a:solidFill>
                  <a:schemeClr val="lt1"/>
                </a:solidFill>
                <a:latin typeface="Calibri"/>
                <a:ea typeface="Calibri"/>
                <a:cs typeface="Calibri"/>
                <a:sym typeface="Calibri"/>
              </a:defRPr>
            </a:lvl2pPr>
            <a:lvl3pPr lvl="2" indent="0" rtl="0">
              <a:spcBef>
                <a:spcPts val="0"/>
              </a:spcBef>
              <a:buClr>
                <a:schemeClr val="lt1"/>
              </a:buClr>
              <a:buFont typeface="Calibri"/>
              <a:buNone/>
              <a:defRPr sz="4800">
                <a:solidFill>
                  <a:schemeClr val="lt1"/>
                </a:solidFill>
                <a:latin typeface="Calibri"/>
                <a:ea typeface="Calibri"/>
                <a:cs typeface="Calibri"/>
                <a:sym typeface="Calibri"/>
              </a:defRPr>
            </a:lvl3pPr>
            <a:lvl4pPr lvl="3" indent="0" rtl="0">
              <a:spcBef>
                <a:spcPts val="0"/>
              </a:spcBef>
              <a:buClr>
                <a:schemeClr val="lt1"/>
              </a:buClr>
              <a:buFont typeface="Calibri"/>
              <a:buNone/>
              <a:defRPr sz="4800">
                <a:solidFill>
                  <a:schemeClr val="lt1"/>
                </a:solidFill>
                <a:latin typeface="Calibri"/>
                <a:ea typeface="Calibri"/>
                <a:cs typeface="Calibri"/>
                <a:sym typeface="Calibri"/>
              </a:defRPr>
            </a:lvl4pPr>
            <a:lvl5pPr lvl="4" indent="0" rtl="0">
              <a:spcBef>
                <a:spcPts val="0"/>
              </a:spcBef>
              <a:buClr>
                <a:schemeClr val="lt1"/>
              </a:buClr>
              <a:buFont typeface="Calibri"/>
              <a:buNone/>
              <a:defRPr sz="4800">
                <a:solidFill>
                  <a:schemeClr val="lt1"/>
                </a:solidFill>
                <a:latin typeface="Calibri"/>
                <a:ea typeface="Calibri"/>
                <a:cs typeface="Calibri"/>
                <a:sym typeface="Calibri"/>
              </a:defRPr>
            </a:lvl5pPr>
            <a:lvl6pPr lvl="5" indent="0" rtl="0">
              <a:spcBef>
                <a:spcPts val="0"/>
              </a:spcBef>
              <a:buClr>
                <a:schemeClr val="lt1"/>
              </a:buClr>
              <a:buFont typeface="Calibri"/>
              <a:buNone/>
              <a:defRPr sz="4800">
                <a:solidFill>
                  <a:schemeClr val="lt1"/>
                </a:solidFill>
                <a:latin typeface="Calibri"/>
                <a:ea typeface="Calibri"/>
                <a:cs typeface="Calibri"/>
                <a:sym typeface="Calibri"/>
              </a:defRPr>
            </a:lvl6pPr>
            <a:lvl7pPr lvl="6" indent="0" rtl="0">
              <a:spcBef>
                <a:spcPts val="0"/>
              </a:spcBef>
              <a:buClr>
                <a:schemeClr val="lt1"/>
              </a:buClr>
              <a:buFont typeface="Calibri"/>
              <a:buNone/>
              <a:defRPr sz="4800">
                <a:solidFill>
                  <a:schemeClr val="lt1"/>
                </a:solidFill>
                <a:latin typeface="Calibri"/>
                <a:ea typeface="Calibri"/>
                <a:cs typeface="Calibri"/>
                <a:sym typeface="Calibri"/>
              </a:defRPr>
            </a:lvl7pPr>
            <a:lvl8pPr lvl="7" indent="0" rtl="0">
              <a:spcBef>
                <a:spcPts val="0"/>
              </a:spcBef>
              <a:buClr>
                <a:schemeClr val="lt1"/>
              </a:buClr>
              <a:buFont typeface="Calibri"/>
              <a:buNone/>
              <a:defRPr sz="4800">
                <a:solidFill>
                  <a:schemeClr val="lt1"/>
                </a:solidFill>
                <a:latin typeface="Calibri"/>
                <a:ea typeface="Calibri"/>
                <a:cs typeface="Calibri"/>
                <a:sym typeface="Calibri"/>
              </a:defRPr>
            </a:lvl8pPr>
            <a:lvl9pPr lvl="8" indent="0" rtl="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137" name="Shape 13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671250" y="2141250"/>
            <a:ext cx="7852200"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140" name="Shape 140"/>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41"/>
        <p:cNvGrpSpPr/>
        <p:nvPr/>
      </p:nvGrpSpPr>
      <p:grpSpPr>
        <a:xfrm>
          <a:off x="0" y="0"/>
          <a:ext cx="0" cy="0"/>
          <a:chOff x="0" y="0"/>
          <a:chExt cx="0" cy="0"/>
        </a:xfrm>
      </p:grpSpPr>
      <p:sp>
        <p:nvSpPr>
          <p:cNvPr id="142" name="Shape 142"/>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43" name="Shape 1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144" name="Shape 144"/>
          <p:cNvSpPr txBox="1">
            <a:spLocks noGrp="1"/>
          </p:cNvSpPr>
          <p:nvPr>
            <p:ph type="title"/>
          </p:nvPr>
        </p:nvSpPr>
        <p:spPr>
          <a:xfrm>
            <a:off x="265500" y="1081400"/>
            <a:ext cx="4045200"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145" name="Shape 145"/>
          <p:cNvSpPr txBox="1">
            <a:spLocks noGrp="1"/>
          </p:cNvSpPr>
          <p:nvPr>
            <p:ph type="subTitle" idx="1"/>
          </p:nvPr>
        </p:nvSpPr>
        <p:spPr>
          <a:xfrm>
            <a:off x="265500" y="2845200"/>
            <a:ext cx="4045200"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146" name="Shape 146"/>
          <p:cNvSpPr txBox="1">
            <a:spLocks noGrp="1"/>
          </p:cNvSpPr>
          <p:nvPr>
            <p:ph type="body" idx="2"/>
          </p:nvPr>
        </p:nvSpPr>
        <p:spPr>
          <a:xfrm>
            <a:off x="4939500" y="724200"/>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147" name="Shape 147"/>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50" name="Shape 150"/>
          <p:cNvSpPr txBox="1">
            <a:spLocks noGrp="1"/>
          </p:cNvSpPr>
          <p:nvPr>
            <p:ph type="body" idx="1"/>
          </p:nvPr>
        </p:nvSpPr>
        <p:spPr>
          <a:xfrm>
            <a:off x="3117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1" name="Shape 151"/>
          <p:cNvSpPr txBox="1">
            <a:spLocks noGrp="1"/>
          </p:cNvSpPr>
          <p:nvPr>
            <p:ph type="body" idx="2"/>
          </p:nvPr>
        </p:nvSpPr>
        <p:spPr>
          <a:xfrm>
            <a:off x="4832400" y="1152475"/>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2" name="Shape 152"/>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2400">
                <a:solidFill>
                  <a:schemeClr val="dk1"/>
                </a:solidFill>
                <a:latin typeface="Calibri"/>
                <a:ea typeface="Calibri"/>
                <a:cs typeface="Calibri"/>
                <a:sym typeface="Calibri"/>
              </a:defRPr>
            </a:lvl2pPr>
            <a:lvl3pPr lvl="2" indent="0" rtl="0">
              <a:spcBef>
                <a:spcPts val="0"/>
              </a:spcBef>
              <a:buClr>
                <a:schemeClr val="dk1"/>
              </a:buClr>
              <a:buFont typeface="Calibri"/>
              <a:buNone/>
              <a:defRPr sz="2400">
                <a:solidFill>
                  <a:schemeClr val="dk1"/>
                </a:solidFill>
                <a:latin typeface="Calibri"/>
                <a:ea typeface="Calibri"/>
                <a:cs typeface="Calibri"/>
                <a:sym typeface="Calibri"/>
              </a:defRPr>
            </a:lvl3pPr>
            <a:lvl4pPr lvl="3" indent="0" rtl="0">
              <a:spcBef>
                <a:spcPts val="0"/>
              </a:spcBef>
              <a:buClr>
                <a:schemeClr val="dk1"/>
              </a:buClr>
              <a:buFont typeface="Calibri"/>
              <a:buNone/>
              <a:defRPr sz="2400">
                <a:solidFill>
                  <a:schemeClr val="dk1"/>
                </a:solidFill>
                <a:latin typeface="Calibri"/>
                <a:ea typeface="Calibri"/>
                <a:cs typeface="Calibri"/>
                <a:sym typeface="Calibri"/>
              </a:defRPr>
            </a:lvl4pPr>
            <a:lvl5pPr lvl="4" indent="0" rtl="0">
              <a:spcBef>
                <a:spcPts val="0"/>
              </a:spcBef>
              <a:buClr>
                <a:schemeClr val="dk1"/>
              </a:buClr>
              <a:buFont typeface="Calibri"/>
              <a:buNone/>
              <a:defRPr sz="2400">
                <a:solidFill>
                  <a:schemeClr val="dk1"/>
                </a:solidFill>
                <a:latin typeface="Calibri"/>
                <a:ea typeface="Calibri"/>
                <a:cs typeface="Calibri"/>
                <a:sym typeface="Calibri"/>
              </a:defRPr>
            </a:lvl5pPr>
            <a:lvl6pPr lvl="5" indent="0" rtl="0">
              <a:spcBef>
                <a:spcPts val="0"/>
              </a:spcBef>
              <a:buClr>
                <a:schemeClr val="dk1"/>
              </a:buClr>
              <a:buFont typeface="Calibri"/>
              <a:buNone/>
              <a:defRPr sz="2400">
                <a:solidFill>
                  <a:schemeClr val="dk1"/>
                </a:solidFill>
                <a:latin typeface="Calibri"/>
                <a:ea typeface="Calibri"/>
                <a:cs typeface="Calibri"/>
                <a:sym typeface="Calibri"/>
              </a:defRPr>
            </a:lvl6pPr>
            <a:lvl7pPr lvl="6" indent="0" rtl="0">
              <a:spcBef>
                <a:spcPts val="0"/>
              </a:spcBef>
              <a:buClr>
                <a:schemeClr val="dk1"/>
              </a:buClr>
              <a:buFont typeface="Calibri"/>
              <a:buNone/>
              <a:defRPr sz="2400">
                <a:solidFill>
                  <a:schemeClr val="dk1"/>
                </a:solidFill>
                <a:latin typeface="Calibri"/>
                <a:ea typeface="Calibri"/>
                <a:cs typeface="Calibri"/>
                <a:sym typeface="Calibri"/>
              </a:defRPr>
            </a:lvl7pPr>
            <a:lvl8pPr lvl="7" indent="0" rtl="0">
              <a:spcBef>
                <a:spcPts val="0"/>
              </a:spcBef>
              <a:buClr>
                <a:schemeClr val="dk1"/>
              </a:buClr>
              <a:buFont typeface="Calibri"/>
              <a:buNone/>
              <a:defRPr sz="2400">
                <a:solidFill>
                  <a:schemeClr val="dk1"/>
                </a:solidFill>
                <a:latin typeface="Calibri"/>
                <a:ea typeface="Calibri"/>
                <a:cs typeface="Calibri"/>
                <a:sym typeface="Calibri"/>
              </a:defRPr>
            </a:lvl8pPr>
            <a:lvl9pPr lvl="8" indent="0" rtl="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156" name="Shape 156"/>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aption">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2100" b="0" i="0" u="none" strike="noStrike" cap="none">
                <a:solidFill>
                  <a:schemeClr val="dk1"/>
                </a:solidFill>
                <a:latin typeface="Calibri"/>
                <a:ea typeface="Calibri"/>
                <a:cs typeface="Calibri"/>
                <a:sym typeface="Calibri"/>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59" name="Shape 159"/>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ig number">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1255275"/>
            <a:ext cx="8520600"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Calibri"/>
              <a:buNone/>
              <a:defRPr sz="12000">
                <a:solidFill>
                  <a:schemeClr val="dk1"/>
                </a:solidFill>
                <a:latin typeface="Calibri"/>
                <a:ea typeface="Calibri"/>
                <a:cs typeface="Calibri"/>
                <a:sym typeface="Calibri"/>
              </a:defRPr>
            </a:lvl2pPr>
            <a:lvl3pPr lvl="2" indent="0" algn="ctr" rtl="0">
              <a:spcBef>
                <a:spcPts val="0"/>
              </a:spcBef>
              <a:buClr>
                <a:schemeClr val="dk1"/>
              </a:buClr>
              <a:buFont typeface="Calibri"/>
              <a:buNone/>
              <a:defRPr sz="12000">
                <a:solidFill>
                  <a:schemeClr val="dk1"/>
                </a:solidFill>
                <a:latin typeface="Calibri"/>
                <a:ea typeface="Calibri"/>
                <a:cs typeface="Calibri"/>
                <a:sym typeface="Calibri"/>
              </a:defRPr>
            </a:lvl3pPr>
            <a:lvl4pPr lvl="3" indent="0" algn="ctr" rtl="0">
              <a:spcBef>
                <a:spcPts val="0"/>
              </a:spcBef>
              <a:buClr>
                <a:schemeClr val="dk1"/>
              </a:buClr>
              <a:buFont typeface="Calibri"/>
              <a:buNone/>
              <a:defRPr sz="12000">
                <a:solidFill>
                  <a:schemeClr val="dk1"/>
                </a:solidFill>
                <a:latin typeface="Calibri"/>
                <a:ea typeface="Calibri"/>
                <a:cs typeface="Calibri"/>
                <a:sym typeface="Calibri"/>
              </a:defRPr>
            </a:lvl4pPr>
            <a:lvl5pPr lvl="4" indent="0" algn="ctr" rtl="0">
              <a:spcBef>
                <a:spcPts val="0"/>
              </a:spcBef>
              <a:buClr>
                <a:schemeClr val="dk1"/>
              </a:buClr>
              <a:buFont typeface="Calibri"/>
              <a:buNone/>
              <a:defRPr sz="12000">
                <a:solidFill>
                  <a:schemeClr val="dk1"/>
                </a:solidFill>
                <a:latin typeface="Calibri"/>
                <a:ea typeface="Calibri"/>
                <a:cs typeface="Calibri"/>
                <a:sym typeface="Calibri"/>
              </a:defRPr>
            </a:lvl5pPr>
            <a:lvl6pPr lvl="5" indent="0" algn="ctr" rtl="0">
              <a:spcBef>
                <a:spcPts val="0"/>
              </a:spcBef>
              <a:buClr>
                <a:schemeClr val="dk1"/>
              </a:buClr>
              <a:buFont typeface="Calibri"/>
              <a:buNone/>
              <a:defRPr sz="12000">
                <a:solidFill>
                  <a:schemeClr val="dk1"/>
                </a:solidFill>
                <a:latin typeface="Calibri"/>
                <a:ea typeface="Calibri"/>
                <a:cs typeface="Calibri"/>
                <a:sym typeface="Calibri"/>
              </a:defRPr>
            </a:lvl6pPr>
            <a:lvl7pPr lvl="6" indent="0" algn="ctr" rtl="0">
              <a:spcBef>
                <a:spcPts val="0"/>
              </a:spcBef>
              <a:buClr>
                <a:schemeClr val="dk1"/>
              </a:buClr>
              <a:buFont typeface="Calibri"/>
              <a:buNone/>
              <a:defRPr sz="12000">
                <a:solidFill>
                  <a:schemeClr val="dk1"/>
                </a:solidFill>
                <a:latin typeface="Calibri"/>
                <a:ea typeface="Calibri"/>
                <a:cs typeface="Calibri"/>
                <a:sym typeface="Calibri"/>
              </a:defRPr>
            </a:lvl7pPr>
            <a:lvl8pPr lvl="7" indent="0" algn="ctr" rtl="0">
              <a:spcBef>
                <a:spcPts val="0"/>
              </a:spcBef>
              <a:buClr>
                <a:schemeClr val="dk1"/>
              </a:buClr>
              <a:buFont typeface="Calibri"/>
              <a:buNone/>
              <a:defRPr sz="12000">
                <a:solidFill>
                  <a:schemeClr val="dk1"/>
                </a:solidFill>
                <a:latin typeface="Calibri"/>
                <a:ea typeface="Calibri"/>
                <a:cs typeface="Calibri"/>
                <a:sym typeface="Calibri"/>
              </a:defRPr>
            </a:lvl8pPr>
            <a:lvl9pPr lvl="8" indent="0" algn="ctr" rtl="0">
              <a:spcBef>
                <a:spcPts val="0"/>
              </a:spcBef>
              <a:buClr>
                <a:schemeClr val="dk1"/>
              </a:buClr>
              <a:buFont typeface="Calibri"/>
              <a:buNone/>
              <a:defRPr sz="12000">
                <a:solidFill>
                  <a:schemeClr val="dk1"/>
                </a:solidFill>
                <a:latin typeface="Calibri"/>
                <a:ea typeface="Calibri"/>
                <a:cs typeface="Calibri"/>
                <a:sym typeface="Calibri"/>
              </a:defRPr>
            </a:lvl9pPr>
          </a:lstStyle>
          <a:p>
            <a:endParaRPr/>
          </a:p>
        </p:txBody>
      </p:sp>
      <p:sp>
        <p:nvSpPr>
          <p:cNvPr id="162" name="Shape 162"/>
          <p:cNvSpPr txBox="1">
            <a:spLocks noGrp="1"/>
          </p:cNvSpPr>
          <p:nvPr>
            <p:ph type="body" idx="1"/>
          </p:nvPr>
        </p:nvSpPr>
        <p:spPr>
          <a:xfrm>
            <a:off x="311700" y="32284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63" name="Shape 163"/>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36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3600">
                <a:solidFill>
                  <a:schemeClr val="dk1"/>
                </a:solidFill>
                <a:latin typeface="Calibri"/>
                <a:ea typeface="Calibri"/>
                <a:cs typeface="Calibri"/>
                <a:sym typeface="Calibri"/>
              </a:defRPr>
            </a:lvl2pPr>
            <a:lvl3pPr lvl="2" indent="0" algn="ctr">
              <a:spcBef>
                <a:spcPts val="0"/>
              </a:spcBef>
              <a:buClr>
                <a:schemeClr val="dk1"/>
              </a:buClr>
              <a:buFont typeface="Calibri"/>
              <a:buNone/>
              <a:defRPr sz="3600">
                <a:solidFill>
                  <a:schemeClr val="dk1"/>
                </a:solidFill>
                <a:latin typeface="Calibri"/>
                <a:ea typeface="Calibri"/>
                <a:cs typeface="Calibri"/>
                <a:sym typeface="Calibri"/>
              </a:defRPr>
            </a:lvl3pPr>
            <a:lvl4pPr lvl="3" indent="0" algn="ctr">
              <a:spcBef>
                <a:spcPts val="0"/>
              </a:spcBef>
              <a:buClr>
                <a:schemeClr val="dk1"/>
              </a:buClr>
              <a:buFont typeface="Calibri"/>
              <a:buNone/>
              <a:defRPr sz="3600">
                <a:solidFill>
                  <a:schemeClr val="dk1"/>
                </a:solidFill>
                <a:latin typeface="Calibri"/>
                <a:ea typeface="Calibri"/>
                <a:cs typeface="Calibri"/>
                <a:sym typeface="Calibri"/>
              </a:defRPr>
            </a:lvl4pPr>
            <a:lvl5pPr lvl="4" indent="0" algn="ctr">
              <a:spcBef>
                <a:spcPts val="0"/>
              </a:spcBef>
              <a:buClr>
                <a:schemeClr val="dk1"/>
              </a:buClr>
              <a:buFont typeface="Calibri"/>
              <a:buNone/>
              <a:defRPr sz="3600">
                <a:solidFill>
                  <a:schemeClr val="dk1"/>
                </a:solidFill>
                <a:latin typeface="Calibri"/>
                <a:ea typeface="Calibri"/>
                <a:cs typeface="Calibri"/>
                <a:sym typeface="Calibri"/>
              </a:defRPr>
            </a:lvl5pPr>
            <a:lvl6pPr lvl="5" indent="0" algn="ctr">
              <a:spcBef>
                <a:spcPts val="0"/>
              </a:spcBef>
              <a:buClr>
                <a:schemeClr val="dk1"/>
              </a:buClr>
              <a:buFont typeface="Calibri"/>
              <a:buNone/>
              <a:defRPr sz="3600">
                <a:solidFill>
                  <a:schemeClr val="dk1"/>
                </a:solidFill>
                <a:latin typeface="Calibri"/>
                <a:ea typeface="Calibri"/>
                <a:cs typeface="Calibri"/>
                <a:sym typeface="Calibri"/>
              </a:defRPr>
            </a:lvl6pPr>
            <a:lvl7pPr lvl="6" indent="0" algn="ctr">
              <a:spcBef>
                <a:spcPts val="0"/>
              </a:spcBef>
              <a:buClr>
                <a:schemeClr val="dk1"/>
              </a:buClr>
              <a:buFont typeface="Calibri"/>
              <a:buNone/>
              <a:defRPr sz="3600">
                <a:solidFill>
                  <a:schemeClr val="dk1"/>
                </a:solidFill>
                <a:latin typeface="Calibri"/>
                <a:ea typeface="Calibri"/>
                <a:cs typeface="Calibri"/>
                <a:sym typeface="Calibri"/>
              </a:defRPr>
            </a:lvl7pPr>
            <a:lvl8pPr lvl="7" indent="0" algn="ctr">
              <a:spcBef>
                <a:spcPts val="0"/>
              </a:spcBef>
              <a:buClr>
                <a:schemeClr val="dk1"/>
              </a:buClr>
              <a:buFont typeface="Calibri"/>
              <a:buNone/>
              <a:defRPr sz="3600">
                <a:solidFill>
                  <a:schemeClr val="dk1"/>
                </a:solidFill>
                <a:latin typeface="Calibri"/>
                <a:ea typeface="Calibri"/>
                <a:cs typeface="Calibri"/>
                <a:sym typeface="Calibri"/>
              </a:defRPr>
            </a:lvl8pPr>
            <a:lvl9pPr lvl="8" indent="0" algn="ctr">
              <a:spcBef>
                <a:spcPts val="0"/>
              </a:spcBef>
              <a:buClr>
                <a:schemeClr val="dk1"/>
              </a:buClr>
              <a:buFont typeface="Calibri"/>
              <a:buNone/>
              <a:defRPr sz="3600">
                <a:solidFill>
                  <a:schemeClr val="dk1"/>
                </a:solidFill>
                <a:latin typeface="Calibri"/>
                <a:ea typeface="Calibri"/>
                <a:cs typeface="Calibri"/>
                <a:sym typeface="Calibri"/>
              </a:defRPr>
            </a:lvl9pPr>
          </a:lstStyle>
          <a:p>
            <a:endParaRPr/>
          </a:p>
        </p:txBody>
      </p:sp>
      <p:sp>
        <p:nvSpPr>
          <p:cNvPr id="25" name="Shape 2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1"/>
          </p:nvPr>
        </p:nvSpPr>
        <p:spPr>
          <a:xfrm>
            <a:off x="311700" y="1152475"/>
            <a:ext cx="3999898"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29" name="Shape 29"/>
          <p:cNvSpPr txBox="1">
            <a:spLocks noGrp="1"/>
          </p:cNvSpPr>
          <p:nvPr>
            <p:ph type="body" idx="2"/>
          </p:nvPr>
        </p:nvSpPr>
        <p:spPr>
          <a:xfrm>
            <a:off x="4832400" y="1152475"/>
            <a:ext cx="3999898"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0" name="Shape 3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1700" y="555600"/>
            <a:ext cx="2807999" cy="75569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2400">
                <a:solidFill>
                  <a:schemeClr val="dk1"/>
                </a:solidFill>
                <a:latin typeface="Calibri"/>
                <a:ea typeface="Calibri"/>
                <a:cs typeface="Calibri"/>
                <a:sym typeface="Calibri"/>
              </a:defRPr>
            </a:lvl2pPr>
            <a:lvl3pPr lvl="2" indent="0">
              <a:spcBef>
                <a:spcPts val="0"/>
              </a:spcBef>
              <a:buClr>
                <a:schemeClr val="dk1"/>
              </a:buClr>
              <a:buFont typeface="Calibri"/>
              <a:buNone/>
              <a:defRPr sz="2400">
                <a:solidFill>
                  <a:schemeClr val="dk1"/>
                </a:solidFill>
                <a:latin typeface="Calibri"/>
                <a:ea typeface="Calibri"/>
                <a:cs typeface="Calibri"/>
                <a:sym typeface="Calibri"/>
              </a:defRPr>
            </a:lvl3pPr>
            <a:lvl4pPr lvl="3" indent="0">
              <a:spcBef>
                <a:spcPts val="0"/>
              </a:spcBef>
              <a:buClr>
                <a:schemeClr val="dk1"/>
              </a:buClr>
              <a:buFont typeface="Calibri"/>
              <a:buNone/>
              <a:defRPr sz="2400">
                <a:solidFill>
                  <a:schemeClr val="dk1"/>
                </a:solidFill>
                <a:latin typeface="Calibri"/>
                <a:ea typeface="Calibri"/>
                <a:cs typeface="Calibri"/>
                <a:sym typeface="Calibri"/>
              </a:defRPr>
            </a:lvl4pPr>
            <a:lvl5pPr lvl="4" indent="0">
              <a:spcBef>
                <a:spcPts val="0"/>
              </a:spcBef>
              <a:buClr>
                <a:schemeClr val="dk1"/>
              </a:buClr>
              <a:buFont typeface="Calibri"/>
              <a:buNone/>
              <a:defRPr sz="2400">
                <a:solidFill>
                  <a:schemeClr val="dk1"/>
                </a:solidFill>
                <a:latin typeface="Calibri"/>
                <a:ea typeface="Calibri"/>
                <a:cs typeface="Calibri"/>
                <a:sym typeface="Calibri"/>
              </a:defRPr>
            </a:lvl5pPr>
            <a:lvl6pPr lvl="5" indent="0">
              <a:spcBef>
                <a:spcPts val="0"/>
              </a:spcBef>
              <a:buClr>
                <a:schemeClr val="dk1"/>
              </a:buClr>
              <a:buFont typeface="Calibri"/>
              <a:buNone/>
              <a:defRPr sz="2400">
                <a:solidFill>
                  <a:schemeClr val="dk1"/>
                </a:solidFill>
                <a:latin typeface="Calibri"/>
                <a:ea typeface="Calibri"/>
                <a:cs typeface="Calibri"/>
                <a:sym typeface="Calibri"/>
              </a:defRPr>
            </a:lvl6pPr>
            <a:lvl7pPr lvl="6" indent="0">
              <a:spcBef>
                <a:spcPts val="0"/>
              </a:spcBef>
              <a:buClr>
                <a:schemeClr val="dk1"/>
              </a:buClr>
              <a:buFont typeface="Calibri"/>
              <a:buNone/>
              <a:defRPr sz="2400">
                <a:solidFill>
                  <a:schemeClr val="dk1"/>
                </a:solidFill>
                <a:latin typeface="Calibri"/>
                <a:ea typeface="Calibri"/>
                <a:cs typeface="Calibri"/>
                <a:sym typeface="Calibri"/>
              </a:defRPr>
            </a:lvl7pPr>
            <a:lvl8pPr lvl="7" indent="0">
              <a:spcBef>
                <a:spcPts val="0"/>
              </a:spcBef>
              <a:buClr>
                <a:schemeClr val="dk1"/>
              </a:buClr>
              <a:buFont typeface="Calibri"/>
              <a:buNone/>
              <a:defRPr sz="2400">
                <a:solidFill>
                  <a:schemeClr val="dk1"/>
                </a:solidFill>
                <a:latin typeface="Calibri"/>
                <a:ea typeface="Calibri"/>
                <a:cs typeface="Calibri"/>
                <a:sym typeface="Calibri"/>
              </a:defRPr>
            </a:lvl8pPr>
            <a:lvl9pPr lvl="8" indent="0">
              <a:spcBef>
                <a:spcPts val="0"/>
              </a:spcBef>
              <a:buClr>
                <a:schemeClr val="dk1"/>
              </a:buClr>
              <a:buFont typeface="Calibri"/>
              <a:buNone/>
              <a:defRPr sz="2400">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7" name="Shape 3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Calibri"/>
              <a:buNone/>
              <a:defRPr sz="4800" b="0" i="0" u="none" strike="noStrike" cap="none">
                <a:solidFill>
                  <a:schemeClr val="lt1"/>
                </a:solidFill>
                <a:latin typeface="Calibri"/>
                <a:ea typeface="Calibri"/>
                <a:cs typeface="Calibri"/>
                <a:sym typeface="Calibri"/>
              </a:defRPr>
            </a:lvl1pPr>
            <a:lvl2pPr lvl="1" indent="0">
              <a:spcBef>
                <a:spcPts val="0"/>
              </a:spcBef>
              <a:buClr>
                <a:schemeClr val="lt1"/>
              </a:buClr>
              <a:buFont typeface="Calibri"/>
              <a:buNone/>
              <a:defRPr sz="4800">
                <a:solidFill>
                  <a:schemeClr val="lt1"/>
                </a:solidFill>
                <a:latin typeface="Calibri"/>
                <a:ea typeface="Calibri"/>
                <a:cs typeface="Calibri"/>
                <a:sym typeface="Calibri"/>
              </a:defRPr>
            </a:lvl2pPr>
            <a:lvl3pPr lvl="2" indent="0">
              <a:spcBef>
                <a:spcPts val="0"/>
              </a:spcBef>
              <a:buClr>
                <a:schemeClr val="lt1"/>
              </a:buClr>
              <a:buFont typeface="Calibri"/>
              <a:buNone/>
              <a:defRPr sz="4800">
                <a:solidFill>
                  <a:schemeClr val="lt1"/>
                </a:solidFill>
                <a:latin typeface="Calibri"/>
                <a:ea typeface="Calibri"/>
                <a:cs typeface="Calibri"/>
                <a:sym typeface="Calibri"/>
              </a:defRPr>
            </a:lvl3pPr>
            <a:lvl4pPr lvl="3" indent="0">
              <a:spcBef>
                <a:spcPts val="0"/>
              </a:spcBef>
              <a:buClr>
                <a:schemeClr val="lt1"/>
              </a:buClr>
              <a:buFont typeface="Calibri"/>
              <a:buNone/>
              <a:defRPr sz="4800">
                <a:solidFill>
                  <a:schemeClr val="lt1"/>
                </a:solidFill>
                <a:latin typeface="Calibri"/>
                <a:ea typeface="Calibri"/>
                <a:cs typeface="Calibri"/>
                <a:sym typeface="Calibri"/>
              </a:defRPr>
            </a:lvl4pPr>
            <a:lvl5pPr lvl="4" indent="0">
              <a:spcBef>
                <a:spcPts val="0"/>
              </a:spcBef>
              <a:buClr>
                <a:schemeClr val="lt1"/>
              </a:buClr>
              <a:buFont typeface="Calibri"/>
              <a:buNone/>
              <a:defRPr sz="4800">
                <a:solidFill>
                  <a:schemeClr val="lt1"/>
                </a:solidFill>
                <a:latin typeface="Calibri"/>
                <a:ea typeface="Calibri"/>
                <a:cs typeface="Calibri"/>
                <a:sym typeface="Calibri"/>
              </a:defRPr>
            </a:lvl5pPr>
            <a:lvl6pPr lvl="5" indent="0">
              <a:spcBef>
                <a:spcPts val="0"/>
              </a:spcBef>
              <a:buClr>
                <a:schemeClr val="lt1"/>
              </a:buClr>
              <a:buFont typeface="Calibri"/>
              <a:buNone/>
              <a:defRPr sz="4800">
                <a:solidFill>
                  <a:schemeClr val="lt1"/>
                </a:solidFill>
                <a:latin typeface="Calibri"/>
                <a:ea typeface="Calibri"/>
                <a:cs typeface="Calibri"/>
                <a:sym typeface="Calibri"/>
              </a:defRPr>
            </a:lvl6pPr>
            <a:lvl7pPr lvl="6" indent="0">
              <a:spcBef>
                <a:spcPts val="0"/>
              </a:spcBef>
              <a:buClr>
                <a:schemeClr val="lt1"/>
              </a:buClr>
              <a:buFont typeface="Calibri"/>
              <a:buNone/>
              <a:defRPr sz="4800">
                <a:solidFill>
                  <a:schemeClr val="lt1"/>
                </a:solidFill>
                <a:latin typeface="Calibri"/>
                <a:ea typeface="Calibri"/>
                <a:cs typeface="Calibri"/>
                <a:sym typeface="Calibri"/>
              </a:defRPr>
            </a:lvl7pPr>
            <a:lvl8pPr lvl="7" indent="0">
              <a:spcBef>
                <a:spcPts val="0"/>
              </a:spcBef>
              <a:buClr>
                <a:schemeClr val="lt1"/>
              </a:buClr>
              <a:buFont typeface="Calibri"/>
              <a:buNone/>
              <a:defRPr sz="4800">
                <a:solidFill>
                  <a:schemeClr val="lt1"/>
                </a:solidFill>
                <a:latin typeface="Calibri"/>
                <a:ea typeface="Calibri"/>
                <a:cs typeface="Calibri"/>
                <a:sym typeface="Calibri"/>
              </a:defRPr>
            </a:lvl8pPr>
            <a:lvl9pPr lvl="8" indent="0">
              <a:spcBef>
                <a:spcPts val="0"/>
              </a:spcBef>
              <a:buClr>
                <a:schemeClr val="lt1"/>
              </a:buClr>
              <a:buFont typeface="Calibri"/>
              <a:buNone/>
              <a:defRPr sz="4800">
                <a:solidFill>
                  <a:schemeClr val="lt1"/>
                </a:solidFill>
                <a:latin typeface="Calibri"/>
                <a:ea typeface="Calibri"/>
                <a:cs typeface="Calibri"/>
                <a:sym typeface="Calibri"/>
              </a:defRPr>
            </a:lvl9pPr>
          </a:lstStyle>
          <a:p>
            <a:endParaRPr/>
          </a:p>
        </p:txBody>
      </p:sp>
      <p:sp>
        <p:nvSpPr>
          <p:cNvPr id="40" name="Shape 4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1081400"/>
            <a:ext cx="4045198"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42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Calibri"/>
              <a:buNone/>
              <a:defRPr sz="4200">
                <a:solidFill>
                  <a:schemeClr val="dk1"/>
                </a:solidFill>
                <a:latin typeface="Calibri"/>
                <a:ea typeface="Calibri"/>
                <a:cs typeface="Calibri"/>
                <a:sym typeface="Calibri"/>
              </a:defRPr>
            </a:lvl2pPr>
            <a:lvl3pPr lvl="2" indent="0" algn="ctr">
              <a:spcBef>
                <a:spcPts val="0"/>
              </a:spcBef>
              <a:buClr>
                <a:schemeClr val="dk1"/>
              </a:buClr>
              <a:buFont typeface="Calibri"/>
              <a:buNone/>
              <a:defRPr sz="4200">
                <a:solidFill>
                  <a:schemeClr val="dk1"/>
                </a:solidFill>
                <a:latin typeface="Calibri"/>
                <a:ea typeface="Calibri"/>
                <a:cs typeface="Calibri"/>
                <a:sym typeface="Calibri"/>
              </a:defRPr>
            </a:lvl3pPr>
            <a:lvl4pPr lvl="3" indent="0" algn="ctr">
              <a:spcBef>
                <a:spcPts val="0"/>
              </a:spcBef>
              <a:buClr>
                <a:schemeClr val="dk1"/>
              </a:buClr>
              <a:buFont typeface="Calibri"/>
              <a:buNone/>
              <a:defRPr sz="4200">
                <a:solidFill>
                  <a:schemeClr val="dk1"/>
                </a:solidFill>
                <a:latin typeface="Calibri"/>
                <a:ea typeface="Calibri"/>
                <a:cs typeface="Calibri"/>
                <a:sym typeface="Calibri"/>
              </a:defRPr>
            </a:lvl4pPr>
            <a:lvl5pPr lvl="4" indent="0" algn="ctr">
              <a:spcBef>
                <a:spcPts val="0"/>
              </a:spcBef>
              <a:buClr>
                <a:schemeClr val="dk1"/>
              </a:buClr>
              <a:buFont typeface="Calibri"/>
              <a:buNone/>
              <a:defRPr sz="4200">
                <a:solidFill>
                  <a:schemeClr val="dk1"/>
                </a:solidFill>
                <a:latin typeface="Calibri"/>
                <a:ea typeface="Calibri"/>
                <a:cs typeface="Calibri"/>
                <a:sym typeface="Calibri"/>
              </a:defRPr>
            </a:lvl5pPr>
            <a:lvl6pPr lvl="5" indent="0" algn="ctr">
              <a:spcBef>
                <a:spcPts val="0"/>
              </a:spcBef>
              <a:buClr>
                <a:schemeClr val="dk1"/>
              </a:buClr>
              <a:buFont typeface="Calibri"/>
              <a:buNone/>
              <a:defRPr sz="4200">
                <a:solidFill>
                  <a:schemeClr val="dk1"/>
                </a:solidFill>
                <a:latin typeface="Calibri"/>
                <a:ea typeface="Calibri"/>
                <a:cs typeface="Calibri"/>
                <a:sym typeface="Calibri"/>
              </a:defRPr>
            </a:lvl6pPr>
            <a:lvl7pPr lvl="6" indent="0" algn="ctr">
              <a:spcBef>
                <a:spcPts val="0"/>
              </a:spcBef>
              <a:buClr>
                <a:schemeClr val="dk1"/>
              </a:buClr>
              <a:buFont typeface="Calibri"/>
              <a:buNone/>
              <a:defRPr sz="4200">
                <a:solidFill>
                  <a:schemeClr val="dk1"/>
                </a:solidFill>
                <a:latin typeface="Calibri"/>
                <a:ea typeface="Calibri"/>
                <a:cs typeface="Calibri"/>
                <a:sym typeface="Calibri"/>
              </a:defRPr>
            </a:lvl7pPr>
            <a:lvl8pPr lvl="7" indent="0" algn="ctr">
              <a:spcBef>
                <a:spcPts val="0"/>
              </a:spcBef>
              <a:buClr>
                <a:schemeClr val="dk1"/>
              </a:buClr>
              <a:buFont typeface="Calibri"/>
              <a:buNone/>
              <a:defRPr sz="4200">
                <a:solidFill>
                  <a:schemeClr val="dk1"/>
                </a:solidFill>
                <a:latin typeface="Calibri"/>
                <a:ea typeface="Calibri"/>
                <a:cs typeface="Calibri"/>
                <a:sym typeface="Calibri"/>
              </a:defRPr>
            </a:lvl8pPr>
            <a:lvl9pPr lvl="8" indent="0" algn="ctr">
              <a:spcBef>
                <a:spcPts val="0"/>
              </a:spcBef>
              <a:buClr>
                <a:schemeClr val="dk1"/>
              </a:buClr>
              <a:buFont typeface="Calibri"/>
              <a:buNone/>
              <a:defRPr sz="4200">
                <a:solidFill>
                  <a:schemeClr val="dk1"/>
                </a:solidFill>
                <a:latin typeface="Calibri"/>
                <a:ea typeface="Calibri"/>
                <a:cs typeface="Calibri"/>
                <a:sym typeface="Calibri"/>
              </a:defRPr>
            </a:lvl9pPr>
          </a:lstStyle>
          <a:p>
            <a:endParaRPr/>
          </a:p>
        </p:txBody>
      </p:sp>
      <p:sp>
        <p:nvSpPr>
          <p:cNvPr id="45" name="Shape 45"/>
          <p:cNvSpPr txBox="1">
            <a:spLocks noGrp="1"/>
          </p:cNvSpPr>
          <p:nvPr>
            <p:ph type="subTitle" idx="1"/>
          </p:nvPr>
        </p:nvSpPr>
        <p:spPr>
          <a:xfrm>
            <a:off x="265500" y="2845200"/>
            <a:ext cx="4045198"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46" name="Shape 46"/>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47" name="Shape 4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a:spcBef>
                <a:spcPts val="0"/>
              </a:spcBef>
              <a:buClr>
                <a:schemeClr val="dk1"/>
              </a:buClr>
              <a:buFont typeface="Calibri"/>
              <a:buNone/>
              <a:defRPr sz="3000">
                <a:solidFill>
                  <a:schemeClr val="dk1"/>
                </a:solidFill>
                <a:latin typeface="Calibri"/>
                <a:ea typeface="Calibri"/>
                <a:cs typeface="Calibri"/>
                <a:sym typeface="Calibri"/>
              </a:defRPr>
            </a:lvl2pPr>
            <a:lvl3pPr lvl="2" indent="0">
              <a:spcBef>
                <a:spcPts val="0"/>
              </a:spcBef>
              <a:buClr>
                <a:schemeClr val="dk1"/>
              </a:buClr>
              <a:buFont typeface="Calibri"/>
              <a:buNone/>
              <a:defRPr sz="3000">
                <a:solidFill>
                  <a:schemeClr val="dk1"/>
                </a:solidFill>
                <a:latin typeface="Calibri"/>
                <a:ea typeface="Calibri"/>
                <a:cs typeface="Calibri"/>
                <a:sym typeface="Calibri"/>
              </a:defRPr>
            </a:lvl3pPr>
            <a:lvl4pPr lvl="3" indent="0">
              <a:spcBef>
                <a:spcPts val="0"/>
              </a:spcBef>
              <a:buClr>
                <a:schemeClr val="dk1"/>
              </a:buClr>
              <a:buFont typeface="Calibri"/>
              <a:buNone/>
              <a:defRPr sz="3000">
                <a:solidFill>
                  <a:schemeClr val="dk1"/>
                </a:solidFill>
                <a:latin typeface="Calibri"/>
                <a:ea typeface="Calibri"/>
                <a:cs typeface="Calibri"/>
                <a:sym typeface="Calibri"/>
              </a:defRPr>
            </a:lvl4pPr>
            <a:lvl5pPr lvl="4" indent="0">
              <a:spcBef>
                <a:spcPts val="0"/>
              </a:spcBef>
              <a:buClr>
                <a:schemeClr val="dk1"/>
              </a:buClr>
              <a:buFont typeface="Calibri"/>
              <a:buNone/>
              <a:defRPr sz="3000">
                <a:solidFill>
                  <a:schemeClr val="dk1"/>
                </a:solidFill>
                <a:latin typeface="Calibri"/>
                <a:ea typeface="Calibri"/>
                <a:cs typeface="Calibri"/>
                <a:sym typeface="Calibri"/>
              </a:defRPr>
            </a:lvl5pPr>
            <a:lvl6pPr lvl="5" indent="0">
              <a:spcBef>
                <a:spcPts val="0"/>
              </a:spcBef>
              <a:buClr>
                <a:schemeClr val="dk1"/>
              </a:buClr>
              <a:buFont typeface="Calibri"/>
              <a:buNone/>
              <a:defRPr sz="3000">
                <a:solidFill>
                  <a:schemeClr val="dk1"/>
                </a:solidFill>
                <a:latin typeface="Calibri"/>
                <a:ea typeface="Calibri"/>
                <a:cs typeface="Calibri"/>
                <a:sym typeface="Calibri"/>
              </a:defRPr>
            </a:lvl6pPr>
            <a:lvl7pPr lvl="6" indent="0">
              <a:spcBef>
                <a:spcPts val="0"/>
              </a:spcBef>
              <a:buClr>
                <a:schemeClr val="dk1"/>
              </a:buClr>
              <a:buFont typeface="Calibri"/>
              <a:buNone/>
              <a:defRPr sz="3000">
                <a:solidFill>
                  <a:schemeClr val="dk1"/>
                </a:solidFill>
                <a:latin typeface="Calibri"/>
                <a:ea typeface="Calibri"/>
                <a:cs typeface="Calibri"/>
                <a:sym typeface="Calibri"/>
              </a:defRPr>
            </a:lvl7pPr>
            <a:lvl8pPr lvl="7" indent="0">
              <a:spcBef>
                <a:spcPts val="0"/>
              </a:spcBef>
              <a:buClr>
                <a:schemeClr val="dk1"/>
              </a:buClr>
              <a:buFont typeface="Calibri"/>
              <a:buNone/>
              <a:defRPr sz="3000">
                <a:solidFill>
                  <a:schemeClr val="dk1"/>
                </a:solidFill>
                <a:latin typeface="Calibri"/>
                <a:ea typeface="Calibri"/>
                <a:cs typeface="Calibri"/>
                <a:sym typeface="Calibri"/>
              </a:defRPr>
            </a:lvl8pPr>
            <a:lvl9pPr lvl="8" indent="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8" name="Shape 58"/>
          <p:cNvSpPr txBox="1">
            <a:spLocks noGrp="1"/>
          </p:cNvSpPr>
          <p:nvPr>
            <p:ph type="sldNum" idx="12"/>
          </p:nvPr>
        </p:nvSpPr>
        <p:spPr>
          <a:xfrm>
            <a:off x="8490250" y="4681007"/>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30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Calibri"/>
              <a:buNone/>
              <a:defRPr sz="3000">
                <a:solidFill>
                  <a:schemeClr val="dk1"/>
                </a:solidFill>
                <a:latin typeface="Calibri"/>
                <a:ea typeface="Calibri"/>
                <a:cs typeface="Calibri"/>
                <a:sym typeface="Calibri"/>
              </a:defRPr>
            </a:lvl2pPr>
            <a:lvl3pPr lvl="2" indent="0" rtl="0">
              <a:spcBef>
                <a:spcPts val="0"/>
              </a:spcBef>
              <a:buClr>
                <a:schemeClr val="dk1"/>
              </a:buClr>
              <a:buFont typeface="Calibri"/>
              <a:buNone/>
              <a:defRPr sz="3000">
                <a:solidFill>
                  <a:schemeClr val="dk1"/>
                </a:solidFill>
                <a:latin typeface="Calibri"/>
                <a:ea typeface="Calibri"/>
                <a:cs typeface="Calibri"/>
                <a:sym typeface="Calibri"/>
              </a:defRPr>
            </a:lvl3pPr>
            <a:lvl4pPr lvl="3" indent="0" rtl="0">
              <a:spcBef>
                <a:spcPts val="0"/>
              </a:spcBef>
              <a:buClr>
                <a:schemeClr val="dk1"/>
              </a:buClr>
              <a:buFont typeface="Calibri"/>
              <a:buNone/>
              <a:defRPr sz="3000">
                <a:solidFill>
                  <a:schemeClr val="dk1"/>
                </a:solidFill>
                <a:latin typeface="Calibri"/>
                <a:ea typeface="Calibri"/>
                <a:cs typeface="Calibri"/>
                <a:sym typeface="Calibri"/>
              </a:defRPr>
            </a:lvl4pPr>
            <a:lvl5pPr lvl="4" indent="0" rtl="0">
              <a:spcBef>
                <a:spcPts val="0"/>
              </a:spcBef>
              <a:buClr>
                <a:schemeClr val="dk1"/>
              </a:buClr>
              <a:buFont typeface="Calibri"/>
              <a:buNone/>
              <a:defRPr sz="3000">
                <a:solidFill>
                  <a:schemeClr val="dk1"/>
                </a:solidFill>
                <a:latin typeface="Calibri"/>
                <a:ea typeface="Calibri"/>
                <a:cs typeface="Calibri"/>
                <a:sym typeface="Calibri"/>
              </a:defRPr>
            </a:lvl5pPr>
            <a:lvl6pPr lvl="5" indent="0" rtl="0">
              <a:spcBef>
                <a:spcPts val="0"/>
              </a:spcBef>
              <a:buClr>
                <a:schemeClr val="dk1"/>
              </a:buClr>
              <a:buFont typeface="Calibri"/>
              <a:buNone/>
              <a:defRPr sz="3000">
                <a:solidFill>
                  <a:schemeClr val="dk1"/>
                </a:solidFill>
                <a:latin typeface="Calibri"/>
                <a:ea typeface="Calibri"/>
                <a:cs typeface="Calibri"/>
                <a:sym typeface="Calibri"/>
              </a:defRPr>
            </a:lvl6pPr>
            <a:lvl7pPr lvl="6" indent="0" rtl="0">
              <a:spcBef>
                <a:spcPts val="0"/>
              </a:spcBef>
              <a:buClr>
                <a:schemeClr val="dk1"/>
              </a:buClr>
              <a:buFont typeface="Calibri"/>
              <a:buNone/>
              <a:defRPr sz="3000">
                <a:solidFill>
                  <a:schemeClr val="dk1"/>
                </a:solidFill>
                <a:latin typeface="Calibri"/>
                <a:ea typeface="Calibri"/>
                <a:cs typeface="Calibri"/>
                <a:sym typeface="Calibri"/>
              </a:defRPr>
            </a:lvl7pPr>
            <a:lvl8pPr lvl="7" indent="0" rtl="0">
              <a:spcBef>
                <a:spcPts val="0"/>
              </a:spcBef>
              <a:buClr>
                <a:schemeClr val="dk1"/>
              </a:buClr>
              <a:buFont typeface="Calibri"/>
              <a:buNone/>
              <a:defRPr sz="3000">
                <a:solidFill>
                  <a:schemeClr val="dk1"/>
                </a:solidFill>
                <a:latin typeface="Calibri"/>
                <a:ea typeface="Calibri"/>
                <a:cs typeface="Calibri"/>
                <a:sym typeface="Calibri"/>
              </a:defRPr>
            </a:lvl8pPr>
            <a:lvl9pPr lvl="8" indent="0" rtl="0">
              <a:spcBef>
                <a:spcPts val="0"/>
              </a:spcBef>
              <a:buClr>
                <a:schemeClr val="dk1"/>
              </a:buClr>
              <a:buFont typeface="Calibri"/>
              <a:buNone/>
              <a:defRPr sz="3000">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119" name="Shape 119"/>
          <p:cNvSpPr txBox="1">
            <a:spLocks noGrp="1"/>
          </p:cNvSpPr>
          <p:nvPr>
            <p:ph type="sldNum" idx="12"/>
          </p:nvPr>
        </p:nvSpPr>
        <p:spPr>
          <a:xfrm>
            <a:off x="8490250" y="4681008"/>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ctrTitle"/>
          </p:nvPr>
        </p:nvSpPr>
        <p:spPr>
          <a:xfrm>
            <a:off x="671256" y="305000"/>
            <a:ext cx="7801500" cy="1730099"/>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4800" b="0" i="0" u="none" strike="noStrike" cap="none" dirty="0">
                <a:solidFill>
                  <a:schemeClr val="dk1"/>
                </a:solidFill>
                <a:latin typeface="Georgia"/>
                <a:ea typeface="Georgia"/>
                <a:cs typeface="Georgia"/>
                <a:sym typeface="Georgia"/>
              </a:rPr>
              <a:t>B.Tech. Project</a:t>
            </a:r>
          </a:p>
          <a:p>
            <a:pPr marL="0" marR="0" lvl="0" indent="0" algn="ctr" rtl="0">
              <a:lnSpc>
                <a:spcPct val="100000"/>
              </a:lnSpc>
              <a:spcBef>
                <a:spcPts val="0"/>
              </a:spcBef>
              <a:spcAft>
                <a:spcPts val="0"/>
              </a:spcAft>
              <a:buClr>
                <a:schemeClr val="dk1"/>
              </a:buClr>
              <a:buSzPct val="25000"/>
              <a:buFont typeface="Calibri"/>
              <a:buNone/>
            </a:pPr>
            <a:r>
              <a:rPr lang="en" sz="3600" b="0" i="0" u="none" strike="noStrike" cap="none" dirty="0">
                <a:solidFill>
                  <a:schemeClr val="dk1"/>
                </a:solidFill>
                <a:latin typeface="Georgia"/>
                <a:ea typeface="Georgia"/>
                <a:cs typeface="Georgia"/>
                <a:sym typeface="Georgia"/>
              </a:rPr>
              <a:t>Data Driven Modelling of Composites</a:t>
            </a:r>
          </a:p>
        </p:txBody>
      </p:sp>
      <p:sp>
        <p:nvSpPr>
          <p:cNvPr id="171" name="Shape 171"/>
          <p:cNvSpPr txBox="1">
            <a:spLocks noGrp="1"/>
          </p:cNvSpPr>
          <p:nvPr>
            <p:ph type="subTitle" idx="1"/>
          </p:nvPr>
        </p:nvSpPr>
        <p:spPr>
          <a:xfrm>
            <a:off x="671250" y="3022475"/>
            <a:ext cx="7801500" cy="7926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accent3"/>
              </a:buClr>
              <a:buSzPct val="25000"/>
              <a:buFont typeface="Average"/>
              <a:buNone/>
            </a:pPr>
            <a:r>
              <a:rPr lang="en" sz="2100" b="0" i="0" u="none" strike="noStrike" cap="none" dirty="0">
                <a:solidFill>
                  <a:schemeClr val="accent3"/>
                </a:solidFill>
                <a:latin typeface="Average"/>
                <a:ea typeface="Average"/>
                <a:cs typeface="Average"/>
                <a:sym typeface="Average"/>
              </a:rPr>
              <a:t>End Term Evaluatio</a:t>
            </a:r>
            <a:r>
              <a:rPr lang="en" dirty="0"/>
              <a:t>n</a:t>
            </a:r>
          </a:p>
        </p:txBody>
      </p:sp>
      <p:sp>
        <p:nvSpPr>
          <p:cNvPr id="172" name="Shape 172"/>
          <p:cNvSpPr txBox="1">
            <a:spLocks noGrp="1"/>
          </p:cNvSpPr>
          <p:nvPr>
            <p:ph type="subTitle" idx="1"/>
          </p:nvPr>
        </p:nvSpPr>
        <p:spPr>
          <a:xfrm>
            <a:off x="407050" y="3967475"/>
            <a:ext cx="2259900" cy="79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dirty="0">
                <a:solidFill>
                  <a:srgbClr val="FFFFFF"/>
                </a:solidFill>
                <a:latin typeface="Calibri"/>
                <a:ea typeface="Calibri"/>
                <a:cs typeface="Calibri"/>
                <a:sym typeface="Calibri"/>
              </a:rPr>
              <a:t>Advisor - </a:t>
            </a:r>
          </a:p>
          <a:p>
            <a:pPr marL="0" marR="0" lvl="0" indent="0" algn="l" rtl="0">
              <a:lnSpc>
                <a:spcPct val="100000"/>
              </a:lnSpc>
              <a:spcBef>
                <a:spcPts val="0"/>
              </a:spcBef>
              <a:spcAft>
                <a:spcPts val="0"/>
              </a:spcAft>
              <a:buClr>
                <a:schemeClr val="accent3"/>
              </a:buClr>
              <a:buSzPct val="25000"/>
              <a:buFont typeface="Average"/>
              <a:buNone/>
            </a:pPr>
            <a:r>
              <a:rPr lang="en" dirty="0">
                <a:solidFill>
                  <a:srgbClr val="FFFFFF"/>
                </a:solidFill>
                <a:latin typeface="Calibri"/>
                <a:ea typeface="Calibri"/>
                <a:cs typeface="Calibri"/>
                <a:sym typeface="Calibri"/>
              </a:rPr>
              <a:t>Dr</a:t>
            </a:r>
            <a:r>
              <a:rPr lang="en" sz="2100" b="0" i="0" u="none" strike="noStrike" cap="none" dirty="0">
                <a:solidFill>
                  <a:srgbClr val="FFFFFF"/>
                </a:solidFill>
                <a:latin typeface="Calibri"/>
                <a:ea typeface="Calibri"/>
                <a:cs typeface="Calibri"/>
                <a:sym typeface="Calibri"/>
              </a:rPr>
              <a:t>. Siladitya Pal</a:t>
            </a:r>
          </a:p>
        </p:txBody>
      </p:sp>
      <p:sp>
        <p:nvSpPr>
          <p:cNvPr id="173" name="Shape 173"/>
          <p:cNvSpPr txBox="1"/>
          <p:nvPr/>
        </p:nvSpPr>
        <p:spPr>
          <a:xfrm>
            <a:off x="4699450" y="3967475"/>
            <a:ext cx="4021199" cy="7926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Aman Shrivastava - 13117008</a:t>
            </a:r>
          </a:p>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Mihir Ujjwal Rana - 13117044</a:t>
            </a:r>
          </a:p>
          <a:p>
            <a:pPr marL="0" marR="0" lvl="0" indent="0" algn="r" rtl="0">
              <a:lnSpc>
                <a:spcPct val="100000"/>
              </a:lnSpc>
              <a:spcBef>
                <a:spcPts val="0"/>
              </a:spcBef>
              <a:spcAft>
                <a:spcPts val="0"/>
              </a:spcAft>
              <a:buClr>
                <a:srgbClr val="FFFFFF"/>
              </a:buClr>
              <a:buSzPct val="25000"/>
              <a:buFont typeface="Calibri"/>
              <a:buNone/>
            </a:pPr>
            <a:r>
              <a:rPr lang="en" sz="1800" b="0" i="0" u="none" strike="noStrike" cap="none" dirty="0">
                <a:solidFill>
                  <a:srgbClr val="FFFFFF"/>
                </a:solidFill>
                <a:latin typeface="Calibri"/>
                <a:ea typeface="Calibri"/>
                <a:cs typeface="Calibri"/>
                <a:sym typeface="Calibri"/>
              </a:rPr>
              <a:t>Yash Sharma - 13117079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Image Data Extraction</a:t>
            </a:r>
          </a:p>
        </p:txBody>
      </p:sp>
      <p:pic>
        <p:nvPicPr>
          <p:cNvPr id="260" name="Shape 260" descr="Screen Shot 2017-04-12 at 1.29.15 AM.png"/>
          <p:cNvPicPr preferRelativeResize="0"/>
          <p:nvPr/>
        </p:nvPicPr>
        <p:blipFill rotWithShape="1">
          <a:blip r:embed="rId3">
            <a:alphaModFix/>
          </a:blip>
          <a:srcRect/>
          <a:stretch/>
        </p:blipFill>
        <p:spPr>
          <a:xfrm>
            <a:off x="311695" y="1917600"/>
            <a:ext cx="2366324" cy="1944025"/>
          </a:xfrm>
          <a:prstGeom prst="rect">
            <a:avLst/>
          </a:prstGeom>
          <a:noFill/>
          <a:ln>
            <a:noFill/>
          </a:ln>
        </p:spPr>
      </p:pic>
      <p:pic>
        <p:nvPicPr>
          <p:cNvPr id="261" name="Shape 261" descr="Screen Shot 2017-04-12 at 1.32.48 AM.png"/>
          <p:cNvPicPr preferRelativeResize="0"/>
          <p:nvPr/>
        </p:nvPicPr>
        <p:blipFill rotWithShape="1">
          <a:blip r:embed="rId4">
            <a:alphaModFix/>
          </a:blip>
          <a:srcRect/>
          <a:stretch/>
        </p:blipFill>
        <p:spPr>
          <a:xfrm>
            <a:off x="6441223" y="1917596"/>
            <a:ext cx="2391082" cy="1944025"/>
          </a:xfrm>
          <a:prstGeom prst="rect">
            <a:avLst/>
          </a:prstGeom>
          <a:noFill/>
          <a:ln>
            <a:noFill/>
          </a:ln>
        </p:spPr>
      </p:pic>
      <p:cxnSp>
        <p:nvCxnSpPr>
          <p:cNvPr id="262" name="Shape 262"/>
          <p:cNvCxnSpPr>
            <a:stCxn id="260" idx="3"/>
            <a:endCxn id="263" idx="1"/>
          </p:cNvCxnSpPr>
          <p:nvPr/>
        </p:nvCxnSpPr>
        <p:spPr>
          <a:xfrm>
            <a:off x="2678020" y="2889612"/>
            <a:ext cx="686100" cy="0"/>
          </a:xfrm>
          <a:prstGeom prst="straightConnector1">
            <a:avLst/>
          </a:prstGeom>
          <a:noFill/>
          <a:ln w="9525" cap="flat" cmpd="sng">
            <a:solidFill>
              <a:schemeClr val="dk2"/>
            </a:solidFill>
            <a:prstDash val="solid"/>
            <a:round/>
            <a:headEnd type="none" w="med" len="med"/>
            <a:tailEnd type="triangle" w="lg" len="lg"/>
          </a:ln>
        </p:spPr>
      </p:cxnSp>
      <p:cxnSp>
        <p:nvCxnSpPr>
          <p:cNvPr id="264" name="Shape 264"/>
          <p:cNvCxnSpPr>
            <a:stCxn id="263" idx="3"/>
            <a:endCxn id="261" idx="1"/>
          </p:cNvCxnSpPr>
          <p:nvPr/>
        </p:nvCxnSpPr>
        <p:spPr>
          <a:xfrm>
            <a:off x="5755123" y="2889608"/>
            <a:ext cx="686100" cy="0"/>
          </a:xfrm>
          <a:prstGeom prst="straightConnector1">
            <a:avLst/>
          </a:prstGeom>
          <a:noFill/>
          <a:ln w="9525" cap="flat" cmpd="sng">
            <a:solidFill>
              <a:schemeClr val="dk2"/>
            </a:solidFill>
            <a:prstDash val="solid"/>
            <a:round/>
            <a:headEnd type="none" w="med" len="med"/>
            <a:tailEnd type="triangle" w="lg" len="lg"/>
          </a:ln>
        </p:spPr>
      </p:cxnSp>
      <p:pic>
        <p:nvPicPr>
          <p:cNvPr id="265" name="Shape 265"/>
          <p:cNvPicPr preferRelativeResize="0"/>
          <p:nvPr/>
        </p:nvPicPr>
        <p:blipFill>
          <a:blip r:embed="rId5">
            <a:alphaModFix/>
          </a:blip>
          <a:stretch>
            <a:fillRect/>
          </a:stretch>
        </p:blipFill>
        <p:spPr>
          <a:xfrm>
            <a:off x="3364125" y="1917600"/>
            <a:ext cx="2391074" cy="19382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3533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Image Data Extraction</a:t>
            </a:r>
          </a:p>
        </p:txBody>
      </p:sp>
      <p:pic>
        <p:nvPicPr>
          <p:cNvPr id="271" name="Shape 271" descr="Screen Shot 2017-04-12 at 1.52.00 AM.png"/>
          <p:cNvPicPr preferRelativeResize="0"/>
          <p:nvPr/>
        </p:nvPicPr>
        <p:blipFill rotWithShape="1">
          <a:blip r:embed="rId3">
            <a:alphaModFix/>
          </a:blip>
          <a:srcRect/>
          <a:stretch/>
        </p:blipFill>
        <p:spPr>
          <a:xfrm>
            <a:off x="671954" y="1127749"/>
            <a:ext cx="7800096" cy="3765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Data for Constructing Stress-Strain Curve</a:t>
            </a:r>
          </a:p>
        </p:txBody>
      </p:sp>
      <p:sp>
        <p:nvSpPr>
          <p:cNvPr id="277" name="Shape 277"/>
          <p:cNvSpPr txBox="1">
            <a:spLocks noGrp="1"/>
          </p:cNvSpPr>
          <p:nvPr>
            <p:ph type="body" idx="1"/>
          </p:nvPr>
        </p:nvSpPr>
        <p:spPr>
          <a:xfrm>
            <a:off x="311700" y="1196925"/>
            <a:ext cx="8520600" cy="3630300"/>
          </a:xfrm>
          <a:prstGeom prst="rect">
            <a:avLst/>
          </a:prstGeom>
          <a:noFill/>
          <a:ln>
            <a:noFill/>
          </a:ln>
        </p:spPr>
        <p:txBody>
          <a:bodyPr lIns="91425" tIns="91425" rIns="91425" bIns="91425" anchor="t" anchorCtr="0">
            <a:noAutofit/>
          </a:bodyPr>
          <a:lstStyle/>
          <a:p>
            <a:pPr marL="0" marR="0" lvl="0" indent="-69850" algn="l" rtl="0">
              <a:lnSpc>
                <a:spcPct val="115000"/>
              </a:lnSpc>
              <a:spcBef>
                <a:spcPts val="1600"/>
              </a:spcBef>
              <a:spcAft>
                <a:spcPts val="0"/>
              </a:spcAft>
              <a:buClr>
                <a:srgbClr val="000000"/>
              </a:buClr>
              <a:buSzPct val="68750"/>
              <a:buFont typeface="Arial"/>
              <a:buNone/>
            </a:pPr>
            <a:r>
              <a:rPr lang="en" sz="1400" dirty="0"/>
              <a:t>The first data set is created for building the stress-strain curves for various composites.</a:t>
            </a:r>
          </a:p>
          <a:p>
            <a:pPr marL="457200" marR="0" lvl="0" indent="-330200" algn="l" rtl="0">
              <a:lnSpc>
                <a:spcPct val="115000"/>
              </a:lnSpc>
              <a:spcBef>
                <a:spcPts val="1600"/>
              </a:spcBef>
              <a:spcAft>
                <a:spcPts val="0"/>
              </a:spcAft>
              <a:buSzPct val="100000"/>
              <a:buAutoNum type="arabicPeriod"/>
            </a:pPr>
            <a:r>
              <a:rPr lang="en" sz="1400" dirty="0"/>
              <a:t>For this, the following features are considered:</a:t>
            </a:r>
          </a:p>
          <a:p>
            <a:pPr marL="914400" marR="0" lvl="1" indent="-330200" algn="l" rtl="0">
              <a:lnSpc>
                <a:spcPct val="115000"/>
              </a:lnSpc>
              <a:spcBef>
                <a:spcPts val="1600"/>
              </a:spcBef>
              <a:spcAft>
                <a:spcPts val="0"/>
              </a:spcAft>
              <a:buSzPct val="100000"/>
              <a:buAutoNum type="alphaLcPeriod"/>
            </a:pPr>
            <a:r>
              <a:rPr lang="en" sz="1200" dirty="0"/>
              <a:t>Youngs Moduli of matrix and fibre</a:t>
            </a:r>
          </a:p>
          <a:p>
            <a:pPr marL="914400" marR="0" lvl="1" indent="-330200" algn="l" rtl="0">
              <a:lnSpc>
                <a:spcPct val="115000"/>
              </a:lnSpc>
              <a:spcBef>
                <a:spcPts val="1600"/>
              </a:spcBef>
              <a:spcAft>
                <a:spcPts val="0"/>
              </a:spcAft>
              <a:buSzPct val="100000"/>
              <a:buAutoNum type="alphaLcPeriod"/>
            </a:pPr>
            <a:r>
              <a:rPr lang="en" sz="1200" dirty="0"/>
              <a:t>Poisson’s Ratios of matrix and fibre</a:t>
            </a:r>
          </a:p>
          <a:p>
            <a:pPr marL="914400" marR="0" lvl="1" indent="-330200" algn="l" rtl="0">
              <a:lnSpc>
                <a:spcPct val="115000"/>
              </a:lnSpc>
              <a:spcBef>
                <a:spcPts val="1600"/>
              </a:spcBef>
              <a:spcAft>
                <a:spcPts val="0"/>
              </a:spcAft>
              <a:buSzPct val="100000"/>
              <a:buAutoNum type="alphaLcPeriod"/>
            </a:pPr>
            <a:r>
              <a:rPr lang="en" sz="1200" dirty="0"/>
              <a:t>Strain (normally distributed; 10 values considered)</a:t>
            </a:r>
          </a:p>
          <a:p>
            <a:pPr marL="914400" marR="0" lvl="1" indent="-330200" algn="l" rtl="0">
              <a:lnSpc>
                <a:spcPct val="115000"/>
              </a:lnSpc>
              <a:spcBef>
                <a:spcPts val="1600"/>
              </a:spcBef>
              <a:spcAft>
                <a:spcPts val="0"/>
              </a:spcAft>
              <a:buSzPct val="100000"/>
              <a:buAutoNum type="alphaLcPeriod"/>
            </a:pPr>
            <a:r>
              <a:rPr lang="en" sz="1200" dirty="0"/>
              <a:t>Volume fraction (5%-30%, in increments of 5%)</a:t>
            </a:r>
          </a:p>
          <a:p>
            <a:pPr marL="457200" indent="-330200">
              <a:spcBef>
                <a:spcPts val="1600"/>
              </a:spcBef>
              <a:spcAft>
                <a:spcPts val="0"/>
              </a:spcAft>
              <a:buSzPct val="100000"/>
              <a:buAutoNum type="arabicPeriod"/>
            </a:pPr>
            <a:r>
              <a:rPr lang="en" sz="1400" dirty="0"/>
              <a:t>Characteristics of data:</a:t>
            </a:r>
          </a:p>
          <a:p>
            <a:pPr marL="914400" marR="0" lvl="1" indent="-330200" algn="l" rtl="0">
              <a:lnSpc>
                <a:spcPct val="115000"/>
              </a:lnSpc>
              <a:spcBef>
                <a:spcPts val="1600"/>
              </a:spcBef>
              <a:spcAft>
                <a:spcPts val="0"/>
              </a:spcAft>
              <a:buSzPct val="100000"/>
              <a:buAutoNum type="alphaLcPeriod"/>
            </a:pPr>
            <a:r>
              <a:rPr lang="en" sz="1200" dirty="0"/>
              <a:t>Total size (rows) of data = 60,000</a:t>
            </a:r>
          </a:p>
          <a:p>
            <a:pPr marL="914400" marR="0" lvl="1" indent="-330200" algn="l" rtl="0">
              <a:lnSpc>
                <a:spcPct val="115000"/>
              </a:lnSpc>
              <a:spcBef>
                <a:spcPts val="1600"/>
              </a:spcBef>
              <a:spcAft>
                <a:spcPts val="0"/>
              </a:spcAft>
              <a:buSzPct val="100000"/>
              <a:buAutoNum type="alphaLcPeriod"/>
            </a:pPr>
            <a:r>
              <a:rPr lang="en" sz="1200" dirty="0"/>
              <a:t>Number of unique materials = 100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Range of Data Considered</a:t>
            </a:r>
          </a:p>
        </p:txBody>
      </p:sp>
      <p:pic>
        <p:nvPicPr>
          <p:cNvPr id="283" name="Shape 283"/>
          <p:cNvPicPr preferRelativeResize="0"/>
          <p:nvPr/>
        </p:nvPicPr>
        <p:blipFill>
          <a:blip r:embed="rId3">
            <a:alphaModFix/>
          </a:blip>
          <a:stretch>
            <a:fillRect/>
          </a:stretch>
        </p:blipFill>
        <p:spPr>
          <a:xfrm>
            <a:off x="1150737" y="1152475"/>
            <a:ext cx="6842523" cy="364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711700" cy="572700"/>
          </a:xfrm>
          <a:prstGeom prst="rect">
            <a:avLst/>
          </a:prstGeom>
        </p:spPr>
        <p:txBody>
          <a:bodyPr lIns="91425" tIns="91425" rIns="91425" bIns="91425" anchor="t" anchorCtr="0">
            <a:noAutofit/>
          </a:bodyPr>
          <a:lstStyle/>
          <a:p>
            <a:pPr lvl="0" rtl="0">
              <a:spcBef>
                <a:spcPts val="0"/>
              </a:spcBef>
              <a:buNone/>
            </a:pPr>
            <a:r>
              <a:rPr lang="en" sz="2800" dirty="0"/>
              <a:t>Results: Stress-Strain Curves at Different Volume Fractions</a:t>
            </a:r>
          </a:p>
        </p:txBody>
      </p:sp>
      <p:pic>
        <p:nvPicPr>
          <p:cNvPr id="289" name="Shape 289"/>
          <p:cNvPicPr preferRelativeResize="0"/>
          <p:nvPr/>
        </p:nvPicPr>
        <p:blipFill>
          <a:blip r:embed="rId3">
            <a:alphaModFix/>
          </a:blip>
          <a:stretch>
            <a:fillRect/>
          </a:stretch>
        </p:blipFill>
        <p:spPr>
          <a:xfrm>
            <a:off x="205425" y="1735700"/>
            <a:ext cx="2620026" cy="1925175"/>
          </a:xfrm>
          <a:prstGeom prst="rect">
            <a:avLst/>
          </a:prstGeom>
          <a:noFill/>
          <a:ln>
            <a:noFill/>
          </a:ln>
        </p:spPr>
      </p:pic>
      <p:pic>
        <p:nvPicPr>
          <p:cNvPr id="290" name="Shape 290"/>
          <p:cNvPicPr preferRelativeResize="0"/>
          <p:nvPr/>
        </p:nvPicPr>
        <p:blipFill>
          <a:blip r:embed="rId4">
            <a:alphaModFix/>
          </a:blip>
          <a:stretch>
            <a:fillRect/>
          </a:stretch>
        </p:blipFill>
        <p:spPr>
          <a:xfrm>
            <a:off x="3310887" y="1735687"/>
            <a:ext cx="2511172" cy="1925175"/>
          </a:xfrm>
          <a:prstGeom prst="rect">
            <a:avLst/>
          </a:prstGeom>
          <a:noFill/>
          <a:ln>
            <a:noFill/>
          </a:ln>
        </p:spPr>
      </p:pic>
      <p:pic>
        <p:nvPicPr>
          <p:cNvPr id="291" name="Shape 291"/>
          <p:cNvPicPr preferRelativeResize="0"/>
          <p:nvPr/>
        </p:nvPicPr>
        <p:blipFill>
          <a:blip r:embed="rId5">
            <a:alphaModFix/>
          </a:blip>
          <a:stretch>
            <a:fillRect/>
          </a:stretch>
        </p:blipFill>
        <p:spPr>
          <a:xfrm>
            <a:off x="6307500" y="1735700"/>
            <a:ext cx="2570000" cy="1925175"/>
          </a:xfrm>
          <a:prstGeom prst="rect">
            <a:avLst/>
          </a:prstGeom>
          <a:noFill/>
          <a:ln>
            <a:noFill/>
          </a:ln>
        </p:spPr>
      </p:pic>
      <p:sp>
        <p:nvSpPr>
          <p:cNvPr id="292" name="Shape 292"/>
          <p:cNvSpPr txBox="1"/>
          <p:nvPr/>
        </p:nvSpPr>
        <p:spPr>
          <a:xfrm>
            <a:off x="715625" y="3906250"/>
            <a:ext cx="1599600" cy="397800"/>
          </a:xfrm>
          <a:prstGeom prst="rect">
            <a:avLst/>
          </a:prstGeom>
          <a:noFill/>
          <a:ln>
            <a:noFill/>
          </a:ln>
        </p:spPr>
        <p:txBody>
          <a:bodyPr lIns="91425" tIns="91425" rIns="91425" bIns="91425" anchor="t" anchorCtr="0">
            <a:noAutofit/>
          </a:bodyPr>
          <a:lstStyle/>
          <a:p>
            <a:pPr lvl="0" algn="ctr" rtl="0">
              <a:spcBef>
                <a:spcPts val="0"/>
              </a:spcBef>
              <a:buNone/>
            </a:pPr>
            <a:r>
              <a:rPr lang="en" dirty="0">
                <a:solidFill>
                  <a:srgbClr val="FFFFFF"/>
                </a:solidFill>
              </a:rPr>
              <a:t>VF: 5%</a:t>
            </a:r>
          </a:p>
          <a:p>
            <a:pPr lvl="0" algn="ctr" rtl="0">
              <a:spcBef>
                <a:spcPts val="0"/>
              </a:spcBef>
              <a:buNone/>
            </a:pPr>
            <a:endParaRPr dirty="0">
              <a:solidFill>
                <a:srgbClr val="FFFFFF"/>
              </a:solidFill>
            </a:endParaRPr>
          </a:p>
        </p:txBody>
      </p:sp>
      <p:sp>
        <p:nvSpPr>
          <p:cNvPr id="293" name="Shape 293"/>
          <p:cNvSpPr txBox="1"/>
          <p:nvPr/>
        </p:nvSpPr>
        <p:spPr>
          <a:xfrm>
            <a:off x="3926837" y="3946000"/>
            <a:ext cx="1290300" cy="3183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VF:10%</a:t>
            </a:r>
          </a:p>
        </p:txBody>
      </p:sp>
      <p:sp>
        <p:nvSpPr>
          <p:cNvPr id="294" name="Shape 294"/>
          <p:cNvSpPr txBox="1"/>
          <p:nvPr/>
        </p:nvSpPr>
        <p:spPr>
          <a:xfrm>
            <a:off x="7018000" y="3968050"/>
            <a:ext cx="1149000" cy="2742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VF:15%</a:t>
            </a:r>
          </a:p>
        </p:txBody>
      </p:sp>
      <p:sp>
        <p:nvSpPr>
          <p:cNvPr id="295" name="Shape 295"/>
          <p:cNvSpPr txBox="1"/>
          <p:nvPr/>
        </p:nvSpPr>
        <p:spPr>
          <a:xfrm>
            <a:off x="16126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=0.99</a:t>
            </a:r>
          </a:p>
        </p:txBody>
      </p:sp>
      <p:sp>
        <p:nvSpPr>
          <p:cNvPr id="296" name="Shape 296"/>
          <p:cNvSpPr txBox="1"/>
          <p:nvPr/>
        </p:nvSpPr>
        <p:spPr>
          <a:xfrm>
            <a:off x="1612600" y="26175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VF = 5%</a:t>
            </a:r>
          </a:p>
        </p:txBody>
      </p:sp>
      <p:sp>
        <p:nvSpPr>
          <p:cNvPr id="297" name="Shape 297"/>
          <p:cNvSpPr txBox="1"/>
          <p:nvPr/>
        </p:nvSpPr>
        <p:spPr>
          <a:xfrm>
            <a:off x="47894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=0.97</a:t>
            </a:r>
          </a:p>
        </p:txBody>
      </p:sp>
      <p:sp>
        <p:nvSpPr>
          <p:cNvPr id="298" name="Shape 298"/>
          <p:cNvSpPr txBox="1"/>
          <p:nvPr/>
        </p:nvSpPr>
        <p:spPr>
          <a:xfrm>
            <a:off x="4789400" y="2617500"/>
            <a:ext cx="742200" cy="320100"/>
          </a:xfrm>
          <a:prstGeom prst="rect">
            <a:avLst/>
          </a:prstGeom>
          <a:noFill/>
          <a:ln>
            <a:noFill/>
          </a:ln>
        </p:spPr>
        <p:txBody>
          <a:bodyPr lIns="91425" tIns="91425" rIns="91425" bIns="91425" anchor="t" anchorCtr="0">
            <a:noAutofit/>
          </a:bodyPr>
          <a:lstStyle/>
          <a:p>
            <a:pPr lvl="0" rtl="0">
              <a:spcBef>
                <a:spcPts val="0"/>
              </a:spcBef>
              <a:buNone/>
            </a:pPr>
            <a:r>
              <a:rPr lang="en" sz="800"/>
              <a:t>VF = 10%</a:t>
            </a:r>
          </a:p>
        </p:txBody>
      </p:sp>
      <p:sp>
        <p:nvSpPr>
          <p:cNvPr id="299" name="Shape 299"/>
          <p:cNvSpPr txBox="1"/>
          <p:nvPr/>
        </p:nvSpPr>
        <p:spPr>
          <a:xfrm>
            <a:off x="7966200" y="29184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=0.96</a:t>
            </a:r>
          </a:p>
        </p:txBody>
      </p:sp>
      <p:sp>
        <p:nvSpPr>
          <p:cNvPr id="300" name="Shape 300"/>
          <p:cNvSpPr txBox="1"/>
          <p:nvPr/>
        </p:nvSpPr>
        <p:spPr>
          <a:xfrm>
            <a:off x="7966200" y="2617500"/>
            <a:ext cx="742200" cy="320100"/>
          </a:xfrm>
          <a:prstGeom prst="rect">
            <a:avLst/>
          </a:prstGeom>
          <a:noFill/>
          <a:ln>
            <a:noFill/>
          </a:ln>
        </p:spPr>
        <p:txBody>
          <a:bodyPr lIns="91425" tIns="91425" rIns="91425" bIns="91425" anchor="t" anchorCtr="0">
            <a:noAutofit/>
          </a:bodyPr>
          <a:lstStyle/>
          <a:p>
            <a:pPr lvl="0" rtl="0">
              <a:spcBef>
                <a:spcPts val="0"/>
              </a:spcBef>
              <a:buNone/>
            </a:pPr>
            <a:r>
              <a:rPr lang="en" sz="800"/>
              <a:t>VF = 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311700" y="445025"/>
            <a:ext cx="8781600" cy="572700"/>
          </a:xfrm>
          <a:prstGeom prst="rect">
            <a:avLst/>
          </a:prstGeom>
        </p:spPr>
        <p:txBody>
          <a:bodyPr lIns="91425" tIns="91425" rIns="91425" bIns="91425" anchor="t" anchorCtr="0">
            <a:noAutofit/>
          </a:bodyPr>
          <a:lstStyle/>
          <a:p>
            <a:pPr lvl="0">
              <a:spcBef>
                <a:spcPts val="0"/>
              </a:spcBef>
              <a:buNone/>
            </a:pPr>
            <a:r>
              <a:rPr lang="en" sz="2800"/>
              <a:t>Results: Stress-Strain Curves at Different Volume Fractions</a:t>
            </a:r>
          </a:p>
          <a:p>
            <a:pPr lvl="0" rtl="0">
              <a:spcBef>
                <a:spcPts val="0"/>
              </a:spcBef>
              <a:buNone/>
            </a:pPr>
            <a:endParaRPr sz="2800"/>
          </a:p>
        </p:txBody>
      </p:sp>
      <p:pic>
        <p:nvPicPr>
          <p:cNvPr id="306" name="Shape 306"/>
          <p:cNvPicPr preferRelativeResize="0"/>
          <p:nvPr/>
        </p:nvPicPr>
        <p:blipFill>
          <a:blip r:embed="rId3">
            <a:alphaModFix/>
          </a:blip>
          <a:stretch>
            <a:fillRect/>
          </a:stretch>
        </p:blipFill>
        <p:spPr>
          <a:xfrm>
            <a:off x="212100" y="1661050"/>
            <a:ext cx="2663550" cy="1821398"/>
          </a:xfrm>
          <a:prstGeom prst="rect">
            <a:avLst/>
          </a:prstGeom>
          <a:noFill/>
          <a:ln>
            <a:noFill/>
          </a:ln>
        </p:spPr>
      </p:pic>
      <p:pic>
        <p:nvPicPr>
          <p:cNvPr id="307" name="Shape 307"/>
          <p:cNvPicPr preferRelativeResize="0"/>
          <p:nvPr/>
        </p:nvPicPr>
        <p:blipFill>
          <a:blip r:embed="rId4">
            <a:alphaModFix/>
          </a:blip>
          <a:stretch>
            <a:fillRect/>
          </a:stretch>
        </p:blipFill>
        <p:spPr>
          <a:xfrm>
            <a:off x="3274500" y="1661050"/>
            <a:ext cx="2663550" cy="1821398"/>
          </a:xfrm>
          <a:prstGeom prst="rect">
            <a:avLst/>
          </a:prstGeom>
          <a:noFill/>
          <a:ln>
            <a:noFill/>
          </a:ln>
        </p:spPr>
      </p:pic>
      <p:pic>
        <p:nvPicPr>
          <p:cNvPr id="308" name="Shape 308"/>
          <p:cNvPicPr preferRelativeResize="0"/>
          <p:nvPr/>
        </p:nvPicPr>
        <p:blipFill>
          <a:blip r:embed="rId5">
            <a:alphaModFix/>
          </a:blip>
          <a:stretch>
            <a:fillRect/>
          </a:stretch>
        </p:blipFill>
        <p:spPr>
          <a:xfrm>
            <a:off x="6336899" y="1661050"/>
            <a:ext cx="2663550" cy="1821398"/>
          </a:xfrm>
          <a:prstGeom prst="rect">
            <a:avLst/>
          </a:prstGeom>
          <a:noFill/>
          <a:ln>
            <a:noFill/>
          </a:ln>
        </p:spPr>
      </p:pic>
      <p:sp>
        <p:nvSpPr>
          <p:cNvPr id="309" name="Shape 309"/>
          <p:cNvSpPr txBox="1"/>
          <p:nvPr/>
        </p:nvSpPr>
        <p:spPr>
          <a:xfrm>
            <a:off x="876675" y="3826675"/>
            <a:ext cx="1334400" cy="450600"/>
          </a:xfrm>
          <a:prstGeom prst="rect">
            <a:avLst/>
          </a:prstGeom>
          <a:noFill/>
          <a:ln>
            <a:noFill/>
          </a:ln>
        </p:spPr>
        <p:txBody>
          <a:bodyPr lIns="91425" tIns="91425" rIns="91425" bIns="91425" anchor="t" anchorCtr="0">
            <a:noAutofit/>
          </a:bodyPr>
          <a:lstStyle/>
          <a:p>
            <a:pPr lvl="0" algn="ctr" rtl="0">
              <a:spcBef>
                <a:spcPts val="0"/>
              </a:spcBef>
              <a:buNone/>
            </a:pPr>
            <a:r>
              <a:rPr lang="en" dirty="0">
                <a:solidFill>
                  <a:srgbClr val="FFFFFF"/>
                </a:solidFill>
              </a:rPr>
              <a:t>VF:20%</a:t>
            </a:r>
          </a:p>
          <a:p>
            <a:pPr lvl="0" algn="ctr" rtl="0">
              <a:spcBef>
                <a:spcPts val="0"/>
              </a:spcBef>
              <a:buNone/>
            </a:pPr>
            <a:endParaRPr dirty="0">
              <a:solidFill>
                <a:srgbClr val="FFFFFF"/>
              </a:solidFill>
            </a:endParaRPr>
          </a:p>
        </p:txBody>
      </p:sp>
      <p:sp>
        <p:nvSpPr>
          <p:cNvPr id="310" name="Shape 310"/>
          <p:cNvSpPr txBox="1"/>
          <p:nvPr/>
        </p:nvSpPr>
        <p:spPr>
          <a:xfrm>
            <a:off x="3939075" y="3853225"/>
            <a:ext cx="1334400" cy="3975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VF:25%</a:t>
            </a:r>
          </a:p>
        </p:txBody>
      </p:sp>
      <p:sp>
        <p:nvSpPr>
          <p:cNvPr id="311" name="Shape 311"/>
          <p:cNvSpPr txBox="1"/>
          <p:nvPr/>
        </p:nvSpPr>
        <p:spPr>
          <a:xfrm>
            <a:off x="7173825" y="3906175"/>
            <a:ext cx="989700" cy="2916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FFFFFF"/>
                </a:solidFill>
              </a:rPr>
              <a:t>VF:30%</a:t>
            </a:r>
          </a:p>
          <a:p>
            <a:pPr lvl="0" algn="ctr" rtl="0">
              <a:spcBef>
                <a:spcPts val="0"/>
              </a:spcBef>
              <a:buNone/>
            </a:pPr>
            <a:endParaRPr>
              <a:solidFill>
                <a:srgbClr val="FFFFFF"/>
              </a:solidFill>
            </a:endParaRPr>
          </a:p>
        </p:txBody>
      </p:sp>
      <p:sp>
        <p:nvSpPr>
          <p:cNvPr id="312" name="Shape 312"/>
          <p:cNvSpPr txBox="1"/>
          <p:nvPr/>
        </p:nvSpPr>
        <p:spPr>
          <a:xfrm>
            <a:off x="1771800"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=0.95</a:t>
            </a:r>
          </a:p>
        </p:txBody>
      </p:sp>
      <p:sp>
        <p:nvSpPr>
          <p:cNvPr id="313" name="Shape 313"/>
          <p:cNvSpPr txBox="1"/>
          <p:nvPr/>
        </p:nvSpPr>
        <p:spPr>
          <a:xfrm>
            <a:off x="1771800" y="2537900"/>
            <a:ext cx="989700" cy="320100"/>
          </a:xfrm>
          <a:prstGeom prst="rect">
            <a:avLst/>
          </a:prstGeom>
          <a:noFill/>
          <a:ln>
            <a:noFill/>
          </a:ln>
        </p:spPr>
        <p:txBody>
          <a:bodyPr lIns="91425" tIns="91425" rIns="91425" bIns="91425" anchor="t" anchorCtr="0">
            <a:noAutofit/>
          </a:bodyPr>
          <a:lstStyle/>
          <a:p>
            <a:pPr lvl="0" rtl="0">
              <a:spcBef>
                <a:spcPts val="0"/>
              </a:spcBef>
              <a:buNone/>
            </a:pPr>
            <a:r>
              <a:rPr lang="en" sz="800"/>
              <a:t>VF = 20%</a:t>
            </a:r>
          </a:p>
        </p:txBody>
      </p:sp>
      <p:sp>
        <p:nvSpPr>
          <p:cNvPr id="314" name="Shape 314"/>
          <p:cNvSpPr txBox="1"/>
          <p:nvPr/>
        </p:nvSpPr>
        <p:spPr>
          <a:xfrm>
            <a:off x="5067975"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=0.96</a:t>
            </a:r>
          </a:p>
        </p:txBody>
      </p:sp>
      <p:sp>
        <p:nvSpPr>
          <p:cNvPr id="315" name="Shape 315"/>
          <p:cNvSpPr txBox="1"/>
          <p:nvPr/>
        </p:nvSpPr>
        <p:spPr>
          <a:xfrm>
            <a:off x="5067975" y="2537900"/>
            <a:ext cx="870000" cy="320100"/>
          </a:xfrm>
          <a:prstGeom prst="rect">
            <a:avLst/>
          </a:prstGeom>
          <a:noFill/>
          <a:ln>
            <a:noFill/>
          </a:ln>
        </p:spPr>
        <p:txBody>
          <a:bodyPr lIns="91425" tIns="91425" rIns="91425" bIns="91425" anchor="t" anchorCtr="0">
            <a:noAutofit/>
          </a:bodyPr>
          <a:lstStyle/>
          <a:p>
            <a:pPr lvl="0" rtl="0">
              <a:spcBef>
                <a:spcPts val="0"/>
              </a:spcBef>
              <a:buNone/>
            </a:pPr>
            <a:r>
              <a:rPr lang="en" sz="800"/>
              <a:t>VF = 25%</a:t>
            </a:r>
          </a:p>
        </p:txBody>
      </p:sp>
      <p:sp>
        <p:nvSpPr>
          <p:cNvPr id="316" name="Shape 316"/>
          <p:cNvSpPr txBox="1"/>
          <p:nvPr/>
        </p:nvSpPr>
        <p:spPr>
          <a:xfrm>
            <a:off x="7990350" y="2838800"/>
            <a:ext cx="615900" cy="320100"/>
          </a:xfrm>
          <a:prstGeom prst="rect">
            <a:avLst/>
          </a:prstGeom>
          <a:noFill/>
          <a:ln>
            <a:noFill/>
          </a:ln>
        </p:spPr>
        <p:txBody>
          <a:bodyPr lIns="91425" tIns="91425" rIns="91425" bIns="91425" anchor="t" anchorCtr="0">
            <a:noAutofit/>
          </a:bodyPr>
          <a:lstStyle/>
          <a:p>
            <a:pPr lvl="0" rtl="0">
              <a:spcBef>
                <a:spcPts val="0"/>
              </a:spcBef>
              <a:buNone/>
            </a:pPr>
            <a:r>
              <a:rPr lang="en" sz="800"/>
              <a:t>R</a:t>
            </a:r>
            <a:r>
              <a:rPr lang="en" sz="800" baseline="30000"/>
              <a:t>2</a:t>
            </a:r>
            <a:r>
              <a:rPr lang="en" sz="800"/>
              <a:t>=0.95</a:t>
            </a:r>
          </a:p>
        </p:txBody>
      </p:sp>
      <p:sp>
        <p:nvSpPr>
          <p:cNvPr id="317" name="Shape 317"/>
          <p:cNvSpPr txBox="1"/>
          <p:nvPr/>
        </p:nvSpPr>
        <p:spPr>
          <a:xfrm>
            <a:off x="7990350" y="2537900"/>
            <a:ext cx="870000" cy="320100"/>
          </a:xfrm>
          <a:prstGeom prst="rect">
            <a:avLst/>
          </a:prstGeom>
          <a:noFill/>
          <a:ln>
            <a:noFill/>
          </a:ln>
        </p:spPr>
        <p:txBody>
          <a:bodyPr lIns="91425" tIns="91425" rIns="91425" bIns="91425" anchor="t" anchorCtr="0">
            <a:noAutofit/>
          </a:bodyPr>
          <a:lstStyle/>
          <a:p>
            <a:pPr lvl="0" rtl="0">
              <a:spcBef>
                <a:spcPts val="0"/>
              </a:spcBef>
              <a:buNone/>
            </a:pPr>
            <a:r>
              <a:rPr lang="en" sz="800"/>
              <a:t>VF = 30%</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Random Sequential Adsorption Model</a:t>
            </a:r>
          </a:p>
        </p:txBody>
      </p:sp>
      <p:sp>
        <p:nvSpPr>
          <p:cNvPr id="323" name="Shape 323"/>
          <p:cNvSpPr txBox="1">
            <a:spLocks noGrp="1"/>
          </p:cNvSpPr>
          <p:nvPr>
            <p:ph type="body" idx="1"/>
          </p:nvPr>
        </p:nvSpPr>
        <p:spPr>
          <a:xfrm>
            <a:off x="311700" y="1297000"/>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600" b="0" i="0" u="none" strike="noStrike" cap="none" dirty="0">
                <a:solidFill>
                  <a:schemeClr val="accent3"/>
                </a:solidFill>
                <a:latin typeface="Average"/>
                <a:ea typeface="Average"/>
                <a:cs typeface="Average"/>
                <a:sym typeface="Average"/>
              </a:rPr>
              <a:t>To generate a statistically equivalent RVE, the</a:t>
            </a:r>
            <a:r>
              <a:rPr lang="en" sz="1600" dirty="0"/>
              <a:t> </a:t>
            </a:r>
            <a:r>
              <a:rPr lang="en" sz="1600" b="1" dirty="0"/>
              <a:t>R</a:t>
            </a:r>
            <a:r>
              <a:rPr lang="en" sz="1600" b="1" i="0" u="none" strike="noStrike" cap="none" dirty="0">
                <a:solidFill>
                  <a:schemeClr val="accent3"/>
                </a:solidFill>
              </a:rPr>
              <a:t>andom </a:t>
            </a:r>
            <a:r>
              <a:rPr lang="en" sz="1600" b="1" dirty="0"/>
              <a:t>S</a:t>
            </a:r>
            <a:r>
              <a:rPr lang="en" sz="1600" b="1" i="0" u="none" strike="noStrike" cap="none" dirty="0">
                <a:solidFill>
                  <a:schemeClr val="accent3"/>
                </a:solidFill>
              </a:rPr>
              <a:t>equential </a:t>
            </a:r>
            <a:r>
              <a:rPr lang="en" sz="1600" b="1" dirty="0"/>
              <a:t>A</a:t>
            </a:r>
            <a:r>
              <a:rPr lang="en" sz="1600" b="1" i="0" u="none" strike="noStrike" cap="none" dirty="0">
                <a:solidFill>
                  <a:schemeClr val="accent3"/>
                </a:solidFill>
              </a:rPr>
              <a:t>dsorption</a:t>
            </a:r>
            <a:r>
              <a:rPr lang="en" sz="1600" b="0" i="0" u="none" strike="noStrike" cap="none" dirty="0">
                <a:solidFill>
                  <a:schemeClr val="accent3"/>
                </a:solidFill>
                <a:latin typeface="Average"/>
                <a:ea typeface="Average"/>
                <a:cs typeface="Average"/>
                <a:sym typeface="Average"/>
              </a:rPr>
              <a:t> model was used. This method creates a set of randomly distributed distributed points inside a square region, with the constraint that no pair of points may be closer points inside a square region</a:t>
            </a:r>
            <a:r>
              <a:rPr lang="en" sz="1600" dirty="0"/>
              <a:t> and no</a:t>
            </a:r>
            <a:r>
              <a:rPr lang="en" sz="1600" b="0" i="0" u="none" strike="noStrike" cap="none" dirty="0">
                <a:solidFill>
                  <a:schemeClr val="accent3"/>
                </a:solidFill>
                <a:latin typeface="Average"/>
                <a:ea typeface="Average"/>
                <a:cs typeface="Average"/>
                <a:sym typeface="Average"/>
              </a:rPr>
              <a:t> closer than a certain minimum distance.</a:t>
            </a:r>
          </a:p>
          <a:p>
            <a:pPr marL="0" marR="0" lvl="0" indent="0" algn="l" rtl="0">
              <a:lnSpc>
                <a:spcPct val="115000"/>
              </a:lnSpc>
              <a:spcBef>
                <a:spcPts val="0"/>
              </a:spcBef>
              <a:spcAft>
                <a:spcPts val="0"/>
              </a:spcAft>
              <a:buClr>
                <a:schemeClr val="accent3"/>
              </a:buClr>
              <a:buSzPct val="25000"/>
              <a:buFont typeface="Average"/>
              <a:buNone/>
            </a:pPr>
            <a:endParaRPr sz="1600" dirty="0"/>
          </a:p>
          <a:p>
            <a:pPr marL="0" marR="0" lvl="0" indent="0" algn="l" rtl="0">
              <a:lnSpc>
                <a:spcPct val="115000"/>
              </a:lnSpc>
              <a:spcBef>
                <a:spcPts val="0"/>
              </a:spcBef>
              <a:spcAft>
                <a:spcPts val="0"/>
              </a:spcAft>
              <a:buClr>
                <a:schemeClr val="accent3"/>
              </a:buClr>
              <a:buSzPct val="25000"/>
              <a:buFont typeface="Average"/>
              <a:buNone/>
            </a:pPr>
            <a:r>
              <a:rPr lang="en" sz="1600" u="sng" dirty="0"/>
              <a:t>Steps:</a:t>
            </a:r>
          </a:p>
          <a:p>
            <a:pPr marL="457200" marR="0" lvl="0" indent="-330200" algn="l" rtl="0">
              <a:lnSpc>
                <a:spcPct val="115000"/>
              </a:lnSpc>
              <a:spcBef>
                <a:spcPts val="0"/>
              </a:spcBef>
              <a:spcAft>
                <a:spcPts val="0"/>
              </a:spcAft>
              <a:buSzPct val="100000"/>
              <a:buChar char="●"/>
            </a:pPr>
            <a:r>
              <a:rPr lang="en" sz="1600" dirty="0"/>
              <a:t>Setting the values of volume fraction</a:t>
            </a:r>
          </a:p>
          <a:p>
            <a:pPr marL="457200" marR="0" lvl="0" indent="-330200" algn="l" rtl="0">
              <a:lnSpc>
                <a:spcPct val="115000"/>
              </a:lnSpc>
              <a:spcBef>
                <a:spcPts val="0"/>
              </a:spcBef>
              <a:spcAft>
                <a:spcPts val="0"/>
              </a:spcAft>
              <a:buSzPct val="100000"/>
              <a:buChar char="●"/>
            </a:pPr>
            <a:r>
              <a:rPr lang="en" sz="1600" dirty="0"/>
              <a:t>Limit the distance between fibres (circles) and between circles and the walls of the unit cell</a:t>
            </a:r>
          </a:p>
          <a:p>
            <a:pPr marL="457200" marR="0" lvl="0" indent="-330200" algn="l" rtl="0">
              <a:lnSpc>
                <a:spcPct val="115000"/>
              </a:lnSpc>
              <a:spcBef>
                <a:spcPts val="0"/>
              </a:spcBef>
              <a:spcAft>
                <a:spcPts val="0"/>
              </a:spcAft>
              <a:buSzPct val="100000"/>
              <a:buChar char="●"/>
            </a:pPr>
            <a:r>
              <a:rPr lang="en" sz="1600" dirty="0"/>
              <a:t>Required diameter of circles and their number is determined</a:t>
            </a:r>
          </a:p>
          <a:p>
            <a:pPr marL="457200" marR="0" lvl="0" indent="-330200" algn="l" rtl="0">
              <a:lnSpc>
                <a:spcPct val="115000"/>
              </a:lnSpc>
              <a:spcBef>
                <a:spcPts val="0"/>
              </a:spcBef>
              <a:spcAft>
                <a:spcPts val="0"/>
              </a:spcAft>
              <a:buSzPct val="100000"/>
              <a:buChar char="●"/>
            </a:pPr>
            <a:r>
              <a:rPr lang="en" sz="1600" dirty="0"/>
              <a:t>Required arrangement is obtained in a random manner to ensure isotropic nature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3401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Finite Element Method</a:t>
            </a:r>
          </a:p>
        </p:txBody>
      </p:sp>
      <p:sp>
        <p:nvSpPr>
          <p:cNvPr id="329" name="Shape 329"/>
          <p:cNvSpPr txBox="1">
            <a:spLocks noGrp="1"/>
          </p:cNvSpPr>
          <p:nvPr>
            <p:ph type="body" idx="1"/>
          </p:nvPr>
        </p:nvSpPr>
        <p:spPr>
          <a:xfrm>
            <a:off x="311700" y="860901"/>
            <a:ext cx="8520599" cy="34164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1400" b="0" i="0" u="sng" strike="noStrike" cap="none">
                <a:solidFill>
                  <a:schemeClr val="accent3"/>
                </a:solidFill>
                <a:latin typeface="Average"/>
                <a:ea typeface="Average"/>
                <a:cs typeface="Average"/>
                <a:sym typeface="Average"/>
              </a:rPr>
              <a:t>Steps</a:t>
            </a:r>
          </a:p>
          <a:p>
            <a:pPr marL="457200" marR="0" lvl="0" indent="-342900" algn="l" rtl="0">
              <a:lnSpc>
                <a:spcPct val="100000"/>
              </a:lnSpc>
              <a:spcBef>
                <a:spcPts val="1600"/>
              </a:spcBef>
              <a:spcAft>
                <a:spcPts val="0"/>
              </a:spcAft>
              <a:buClr>
                <a:schemeClr val="accent3"/>
              </a:buClr>
              <a:buSzPct val="100000"/>
              <a:buFont typeface="Average"/>
              <a:buAutoNum type="arabicPeriod"/>
            </a:pPr>
            <a:r>
              <a:rPr lang="en" sz="1200" b="0" i="0" u="none" strike="noStrike" cap="none">
                <a:solidFill>
                  <a:schemeClr val="accent3"/>
                </a:solidFill>
                <a:latin typeface="Average"/>
                <a:ea typeface="Average"/>
                <a:cs typeface="Average"/>
                <a:sym typeface="Average"/>
              </a:rPr>
              <a:t>Generate 5 microstructures for each composite for each volume fraction</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Volume fraction = {0.3, 0.4, 0.5}</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Plane strain (ϵ</a:t>
            </a:r>
            <a:r>
              <a:rPr lang="en" sz="1200" b="0" i="0" u="none" strike="noStrike" cap="none" baseline="-25000">
                <a:solidFill>
                  <a:srgbClr val="CACACA"/>
                </a:solidFill>
                <a:latin typeface="Arial"/>
                <a:ea typeface="Arial"/>
                <a:cs typeface="Arial"/>
                <a:sym typeface="Arial"/>
              </a:rPr>
              <a:t>11</a:t>
            </a:r>
            <a:r>
              <a:rPr lang="en" sz="1200" b="0" i="0" u="none" strike="noStrike" cap="none">
                <a:solidFill>
                  <a:srgbClr val="CACACA"/>
                </a:solidFill>
                <a:latin typeface="Arial"/>
                <a:ea typeface="Arial"/>
                <a:cs typeface="Arial"/>
                <a:sym typeface="Arial"/>
              </a:rPr>
              <a:t>, </a:t>
            </a:r>
            <a:r>
              <a:rPr lang="en" sz="1200" b="0" i="0" u="none" strike="noStrike" cap="none">
                <a:solidFill>
                  <a:schemeClr val="accent3"/>
                </a:solidFill>
                <a:latin typeface="Average"/>
                <a:ea typeface="Average"/>
                <a:cs typeface="Average"/>
                <a:sym typeface="Average"/>
              </a:rPr>
              <a:t>ϵ</a:t>
            </a:r>
            <a:r>
              <a:rPr lang="en" sz="1200" b="0" i="0" u="none" strike="noStrike" cap="none" baseline="-25000">
                <a:solidFill>
                  <a:srgbClr val="CACACA"/>
                </a:solidFill>
                <a:latin typeface="Arial"/>
                <a:ea typeface="Arial"/>
                <a:cs typeface="Arial"/>
                <a:sym typeface="Arial"/>
              </a:rPr>
              <a:t>22</a:t>
            </a:r>
            <a:r>
              <a:rPr lang="en" sz="1200" b="0" i="0" u="none" strike="noStrike" cap="none">
                <a:solidFill>
                  <a:srgbClr val="CACACA"/>
                </a:solidFill>
                <a:latin typeface="Arial"/>
                <a:ea typeface="Arial"/>
                <a:cs typeface="Arial"/>
                <a:sym typeface="Arial"/>
              </a:rPr>
              <a:t>, </a:t>
            </a:r>
            <a:r>
              <a:rPr lang="en" sz="1200" b="0" i="0" u="none" strike="noStrike" cap="none">
                <a:solidFill>
                  <a:schemeClr val="accent3"/>
                </a:solidFill>
                <a:latin typeface="Average"/>
                <a:ea typeface="Average"/>
                <a:cs typeface="Average"/>
                <a:sym typeface="Average"/>
              </a:rPr>
              <a:t>ϵ</a:t>
            </a:r>
            <a:r>
              <a:rPr lang="en" sz="1200" b="0" i="0" u="none" strike="noStrike" cap="none" baseline="-25000">
                <a:solidFill>
                  <a:srgbClr val="CACACA"/>
                </a:solidFill>
                <a:latin typeface="Arial"/>
                <a:ea typeface="Arial"/>
                <a:cs typeface="Arial"/>
                <a:sym typeface="Arial"/>
              </a:rPr>
              <a:t>12</a:t>
            </a:r>
            <a:r>
              <a:rPr lang="en" sz="1200" b="0" i="0" u="none" strike="noStrike" cap="none">
                <a:solidFill>
                  <a:srgbClr val="CACACA"/>
                </a:solidFill>
                <a:latin typeface="Arial"/>
                <a:ea typeface="Arial"/>
                <a:cs typeface="Arial"/>
                <a:sym typeface="Arial"/>
              </a:rPr>
              <a:t>)</a:t>
            </a:r>
          </a:p>
          <a:p>
            <a:pPr marL="914400" marR="0" lvl="1" indent="-342900" algn="l" rtl="0">
              <a:lnSpc>
                <a:spcPct val="100000"/>
              </a:lnSpc>
              <a:spcBef>
                <a:spcPts val="1600"/>
              </a:spcBef>
              <a:spcAft>
                <a:spcPts val="0"/>
              </a:spcAft>
              <a:buClr>
                <a:schemeClr val="accent3"/>
              </a:buClr>
              <a:buSzPct val="100000"/>
              <a:buFont typeface="Average"/>
              <a:buAutoNum type="alphaLcPeriod"/>
            </a:pPr>
            <a:r>
              <a:rPr lang="en" sz="1200" b="0" i="0" u="none" strike="noStrike" cap="none">
                <a:solidFill>
                  <a:schemeClr val="accent3"/>
                </a:solidFill>
                <a:latin typeface="Average"/>
                <a:ea typeface="Average"/>
                <a:cs typeface="Average"/>
                <a:sym typeface="Average"/>
              </a:rPr>
              <a:t>Composite range shown on the following slide</a:t>
            </a:r>
          </a:p>
          <a:p>
            <a:pPr marL="457200" marR="0" lvl="0" indent="-342900" algn="l" rtl="0">
              <a:lnSpc>
                <a:spcPct val="100000"/>
              </a:lnSpc>
              <a:spcBef>
                <a:spcPts val="1600"/>
              </a:spcBef>
              <a:spcAft>
                <a:spcPts val="0"/>
              </a:spcAft>
              <a:buClr>
                <a:schemeClr val="accent3"/>
              </a:buClr>
              <a:buSzPct val="100000"/>
              <a:buFont typeface="Average"/>
              <a:buAutoNum type="arabicPeriod"/>
            </a:pPr>
            <a:r>
              <a:rPr lang="en" sz="1200" b="0" i="0" u="none" strike="noStrike" cap="none">
                <a:solidFill>
                  <a:schemeClr val="accent3"/>
                </a:solidFill>
                <a:latin typeface="Average"/>
                <a:ea typeface="Average"/>
                <a:cs typeface="Average"/>
                <a:sym typeface="Average"/>
              </a:rPr>
              <a:t>Obtain the average stress values</a:t>
            </a:r>
          </a:p>
          <a:p>
            <a:pPr marL="914400" marR="0" lvl="1" indent="-228600" algn="l" rtl="0">
              <a:lnSpc>
                <a:spcPct val="100000"/>
              </a:lnSpc>
              <a:spcBef>
                <a:spcPts val="1600"/>
              </a:spcBef>
              <a:spcAft>
                <a:spcPts val="0"/>
              </a:spcAft>
              <a:buClr>
                <a:schemeClr val="accent3"/>
              </a:buClr>
              <a:buSzPct val="100000"/>
              <a:buFont typeface="Arial"/>
              <a:buChar char="•"/>
            </a:pPr>
            <a:r>
              <a:rPr lang="en" sz="1200" b="0" i="0" u="none" strike="noStrike" cap="none">
                <a:solidFill>
                  <a:schemeClr val="accent3"/>
                </a:solidFill>
                <a:latin typeface="Average"/>
                <a:ea typeface="Average"/>
                <a:cs typeface="Average"/>
                <a:sym typeface="Average"/>
              </a:rPr>
              <a:t>When L/d &gt; 20, the difference observed due to spatial arrangement of particles is not significant</a:t>
            </a:r>
          </a:p>
          <a:p>
            <a:pPr marL="914400" marR="0" lvl="1" indent="-228600" algn="l" rtl="0">
              <a:lnSpc>
                <a:spcPct val="100000"/>
              </a:lnSpc>
              <a:spcBef>
                <a:spcPts val="1600"/>
              </a:spcBef>
              <a:spcAft>
                <a:spcPts val="0"/>
              </a:spcAft>
              <a:buClr>
                <a:schemeClr val="accent3"/>
              </a:buClr>
              <a:buSzPct val="100000"/>
              <a:buFont typeface="Arial"/>
              <a:buChar char="•"/>
            </a:pPr>
            <a:r>
              <a:rPr lang="en" sz="1200" b="0" i="0" u="none" strike="noStrike" cap="none">
                <a:solidFill>
                  <a:schemeClr val="accent3"/>
                </a:solidFill>
                <a:latin typeface="Average"/>
                <a:ea typeface="Average"/>
                <a:cs typeface="Average"/>
                <a:sym typeface="Average"/>
              </a:rPr>
              <a:t>L = Length of unit cell, d = diameter of particles</a:t>
            </a:r>
          </a:p>
          <a:p>
            <a:pPr marL="457200" marR="0" lvl="0" indent="-342900" algn="l" rtl="0">
              <a:lnSpc>
                <a:spcPct val="100000"/>
              </a:lnSpc>
              <a:spcBef>
                <a:spcPts val="1600"/>
              </a:spcBef>
              <a:spcAft>
                <a:spcPts val="0"/>
              </a:spcAft>
              <a:buClr>
                <a:schemeClr val="accent3"/>
              </a:buClr>
              <a:buSzPct val="100000"/>
              <a:buFont typeface="Average"/>
              <a:buAutoNum type="arabicPeriod" startAt="3"/>
            </a:pPr>
            <a:r>
              <a:rPr lang="en" sz="1200" b="0" i="0" u="none" strike="noStrike" cap="none">
                <a:solidFill>
                  <a:schemeClr val="accent3"/>
                </a:solidFill>
                <a:latin typeface="Average"/>
                <a:ea typeface="Average"/>
                <a:cs typeface="Average"/>
                <a:sym typeface="Average"/>
              </a:rPr>
              <a:t>Obtain tangent moduli (formulae shown later)</a:t>
            </a:r>
          </a:p>
          <a:p>
            <a:pPr marL="457200" marR="0" lvl="0" indent="-342900" algn="l" rtl="0">
              <a:lnSpc>
                <a:spcPct val="100000"/>
              </a:lnSpc>
              <a:spcBef>
                <a:spcPts val="1600"/>
              </a:spcBef>
              <a:spcAft>
                <a:spcPts val="0"/>
              </a:spcAft>
              <a:buClr>
                <a:schemeClr val="accent3"/>
              </a:buClr>
              <a:buSzPct val="100000"/>
              <a:buFont typeface="Average"/>
              <a:buAutoNum type="arabicPeriod" startAt="3"/>
            </a:pPr>
            <a:r>
              <a:rPr lang="en" sz="1200" b="0" i="0" u="none" strike="noStrike" cap="none">
                <a:solidFill>
                  <a:schemeClr val="accent3"/>
                </a:solidFill>
                <a:latin typeface="Average"/>
                <a:ea typeface="Average"/>
                <a:cs typeface="Average"/>
                <a:sym typeface="Average"/>
              </a:rPr>
              <a:t>Feed tangent moduli data to ML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Description of Generated Data</a:t>
            </a:r>
          </a:p>
        </p:txBody>
      </p:sp>
      <p:pic>
        <p:nvPicPr>
          <p:cNvPr id="335" name="Shape 335"/>
          <p:cNvPicPr preferRelativeResize="0"/>
          <p:nvPr/>
        </p:nvPicPr>
        <p:blipFill>
          <a:blip r:embed="rId3">
            <a:alphaModFix/>
          </a:blip>
          <a:stretch>
            <a:fillRect/>
          </a:stretch>
        </p:blipFill>
        <p:spPr>
          <a:xfrm>
            <a:off x="152400" y="1700499"/>
            <a:ext cx="8839199" cy="20151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Tangent Moduli Formulae</a:t>
            </a:r>
          </a:p>
        </p:txBody>
      </p:sp>
      <p:pic>
        <p:nvPicPr>
          <p:cNvPr id="341" name="Shape 341"/>
          <p:cNvPicPr preferRelativeResize="0"/>
          <p:nvPr/>
        </p:nvPicPr>
        <p:blipFill rotWithShape="1">
          <a:blip r:embed="rId3">
            <a:alphaModFix/>
          </a:blip>
          <a:srcRect/>
          <a:stretch/>
        </p:blipFill>
        <p:spPr>
          <a:xfrm>
            <a:off x="4003450" y="4235336"/>
            <a:ext cx="1437300" cy="378300"/>
          </a:xfrm>
          <a:prstGeom prst="rect">
            <a:avLst/>
          </a:prstGeom>
          <a:noFill/>
          <a:ln>
            <a:noFill/>
          </a:ln>
        </p:spPr>
      </p:pic>
      <p:pic>
        <p:nvPicPr>
          <p:cNvPr id="342" name="Shape 342"/>
          <p:cNvPicPr preferRelativeResize="0"/>
          <p:nvPr/>
        </p:nvPicPr>
        <p:blipFill>
          <a:blip r:embed="rId4">
            <a:alphaModFix/>
          </a:blip>
          <a:stretch>
            <a:fillRect/>
          </a:stretch>
        </p:blipFill>
        <p:spPr>
          <a:xfrm>
            <a:off x="1438275" y="1368537"/>
            <a:ext cx="6267450" cy="1685925"/>
          </a:xfrm>
          <a:prstGeom prst="rect">
            <a:avLst/>
          </a:prstGeom>
          <a:noFill/>
          <a:ln>
            <a:noFill/>
          </a:ln>
        </p:spPr>
      </p:pic>
      <p:pic>
        <p:nvPicPr>
          <p:cNvPr id="343" name="Shape 343"/>
          <p:cNvPicPr preferRelativeResize="0"/>
          <p:nvPr/>
        </p:nvPicPr>
        <p:blipFill>
          <a:blip r:embed="rId5">
            <a:alphaModFix/>
          </a:blip>
          <a:stretch>
            <a:fillRect/>
          </a:stretch>
        </p:blipFill>
        <p:spPr>
          <a:xfrm>
            <a:off x="1514474" y="3291449"/>
            <a:ext cx="1483724" cy="706900"/>
          </a:xfrm>
          <a:prstGeom prst="rect">
            <a:avLst/>
          </a:prstGeom>
          <a:noFill/>
          <a:ln>
            <a:noFill/>
          </a:ln>
        </p:spPr>
      </p:pic>
      <p:pic>
        <p:nvPicPr>
          <p:cNvPr id="344" name="Shape 344"/>
          <p:cNvPicPr preferRelativeResize="0"/>
          <p:nvPr/>
        </p:nvPicPr>
        <p:blipFill>
          <a:blip r:embed="rId6">
            <a:alphaModFix/>
          </a:blip>
          <a:stretch>
            <a:fillRect/>
          </a:stretch>
        </p:blipFill>
        <p:spPr>
          <a:xfrm>
            <a:off x="3917025" y="3291450"/>
            <a:ext cx="1610149" cy="706900"/>
          </a:xfrm>
          <a:prstGeom prst="rect">
            <a:avLst/>
          </a:prstGeom>
          <a:noFill/>
          <a:ln>
            <a:noFill/>
          </a:ln>
        </p:spPr>
      </p:pic>
      <p:pic>
        <p:nvPicPr>
          <p:cNvPr id="345" name="Shape 345"/>
          <p:cNvPicPr preferRelativeResize="0"/>
          <p:nvPr/>
        </p:nvPicPr>
        <p:blipFill>
          <a:blip r:embed="rId7">
            <a:alphaModFix/>
          </a:blip>
          <a:stretch>
            <a:fillRect/>
          </a:stretch>
        </p:blipFill>
        <p:spPr>
          <a:xfrm>
            <a:off x="6084775" y="3291449"/>
            <a:ext cx="1508522" cy="70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Introduction</a:t>
            </a:r>
          </a:p>
        </p:txBody>
      </p:sp>
      <p:sp>
        <p:nvSpPr>
          <p:cNvPr id="179" name="Shape 179"/>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1" i="0" u="none" strike="noStrike" cap="none" dirty="0">
                <a:solidFill>
                  <a:srgbClr val="FFFFFF"/>
                </a:solidFill>
                <a:latin typeface="Average"/>
                <a:ea typeface="Average"/>
                <a:cs typeface="Average"/>
                <a:sym typeface="Average"/>
              </a:rPr>
              <a:t>Composites -</a:t>
            </a:r>
          </a:p>
          <a:p>
            <a:pPr marL="0" marR="0" lvl="0" indent="0" algn="l" rtl="0">
              <a:lnSpc>
                <a:spcPct val="115000"/>
              </a:lnSpc>
              <a:spcBef>
                <a:spcPts val="0"/>
              </a:spcBef>
              <a:spcAft>
                <a:spcPts val="0"/>
              </a:spcAft>
              <a:buClr>
                <a:schemeClr val="accent3"/>
              </a:buClr>
              <a:buSzPct val="25000"/>
              <a:buFont typeface="Average"/>
              <a:buNone/>
            </a:pPr>
            <a:endParaRPr b="1" dirty="0">
              <a:solidFill>
                <a:srgbClr val="FFFFFF"/>
              </a:solidFill>
            </a:endParaRPr>
          </a:p>
          <a:p>
            <a:pPr marL="0" marR="0" lvl="0" indent="-69850" algn="l" rtl="0">
              <a:lnSpc>
                <a:spcPct val="115000"/>
              </a:lnSpc>
              <a:spcBef>
                <a:spcPts val="0"/>
              </a:spcBef>
              <a:spcAft>
                <a:spcPts val="0"/>
              </a:spcAft>
              <a:buClr>
                <a:srgbClr val="000000"/>
              </a:buClr>
              <a:buSzPct val="61111"/>
              <a:buFont typeface="Arial"/>
              <a:buNone/>
            </a:pPr>
            <a:r>
              <a:rPr lang="en" dirty="0">
                <a:solidFill>
                  <a:srgbClr val="FFFFFF"/>
                </a:solidFill>
              </a:rPr>
              <a:t>A composite is a material made from two or more constituent materials with significantly different physical or chemical properties that, when combined, produce a</a:t>
            </a:r>
          </a:p>
          <a:p>
            <a:pPr marL="0" marR="0" lvl="0" indent="-69850" algn="l" rtl="0">
              <a:lnSpc>
                <a:spcPct val="115000"/>
              </a:lnSpc>
              <a:spcBef>
                <a:spcPts val="0"/>
              </a:spcBef>
              <a:spcAft>
                <a:spcPts val="0"/>
              </a:spcAft>
              <a:buClr>
                <a:srgbClr val="000000"/>
              </a:buClr>
              <a:buSzPct val="61111"/>
              <a:buFont typeface="Arial"/>
              <a:buNone/>
            </a:pPr>
            <a:r>
              <a:rPr lang="en" dirty="0">
                <a:solidFill>
                  <a:srgbClr val="FFFFFF"/>
                </a:solidFill>
              </a:rPr>
              <a:t>material with characteristics different from the individual components. The individual components remain separate and distinct within the finished structure. The new material may be preferred for many reasons, primarily to maximize the useful properties and minimize the weaknesses of constituent materials; common examples include materials which are stronger, lighter, or less expensive when compared to traditional materials.</a:t>
            </a:r>
          </a:p>
          <a:p>
            <a:pPr marL="0" marR="0" lvl="0" indent="0" algn="l" rtl="0">
              <a:lnSpc>
                <a:spcPct val="115000"/>
              </a:lnSpc>
              <a:spcBef>
                <a:spcPts val="0"/>
              </a:spcBef>
              <a:spcAft>
                <a:spcPts val="0"/>
              </a:spcAft>
              <a:buClr>
                <a:schemeClr val="accent3"/>
              </a:buClr>
              <a:buSzPct val="25000"/>
              <a:buFont typeface="Average"/>
              <a:buNone/>
            </a:pPr>
            <a:endParaRPr b="1" dirty="0">
              <a:solidFill>
                <a:srgbClr val="FFFFFF"/>
              </a:solidFill>
            </a:endParaRPr>
          </a:p>
          <a:p>
            <a:pPr marL="0" marR="0" lvl="0" indent="0" algn="l" rtl="0">
              <a:lnSpc>
                <a:spcPct val="115000"/>
              </a:lnSpc>
              <a:spcBef>
                <a:spcPts val="160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1700" y="896042"/>
            <a:ext cx="8520599" cy="37058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sng" strike="noStrike" cap="none">
                <a:solidFill>
                  <a:schemeClr val="accent3"/>
                </a:solidFill>
                <a:latin typeface="Average"/>
                <a:ea typeface="Average"/>
                <a:cs typeface="Average"/>
                <a:sym typeface="Average"/>
              </a:rPr>
              <a:t>Training</a:t>
            </a:r>
          </a:p>
          <a:p>
            <a:pPr marL="457200" marR="0" lvl="0" indent="-349250" algn="l" rtl="0">
              <a:lnSpc>
                <a:spcPct val="115000"/>
              </a:lnSpc>
              <a:spcBef>
                <a:spcPts val="1600"/>
              </a:spcBef>
              <a:spcAft>
                <a:spcPts val="0"/>
              </a:spcAft>
              <a:buClr>
                <a:schemeClr val="accent3"/>
              </a:buClr>
              <a:buSzPct val="100000"/>
              <a:buFont typeface="Average"/>
              <a:buAutoNum type="arabicPeriod"/>
            </a:pPr>
            <a:r>
              <a:rPr lang="en" sz="1500" b="0" i="0" u="none" strike="noStrike" cap="none">
                <a:solidFill>
                  <a:schemeClr val="accent3"/>
                </a:solidFill>
                <a:latin typeface="Average"/>
                <a:ea typeface="Average"/>
                <a:cs typeface="Average"/>
                <a:sym typeface="Average"/>
              </a:rPr>
              <a:t>Features:</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Young’s Modulus of Matrix (E</a:t>
            </a:r>
            <a:r>
              <a:rPr lang="en" sz="1500" b="0" i="0" u="none" strike="noStrike" cap="none" baseline="-25000">
                <a:solidFill>
                  <a:schemeClr val="accent3"/>
                </a:solidFill>
                <a:latin typeface="Average"/>
                <a:ea typeface="Average"/>
                <a:cs typeface="Average"/>
                <a:sym typeface="Average"/>
              </a:rPr>
              <a:t>m</a:t>
            </a:r>
            <a:r>
              <a:rPr lang="en" sz="1500" b="0" i="0" u="none" strike="noStrike" cap="none">
                <a:solidFill>
                  <a:schemeClr val="accent3"/>
                </a:solidFill>
                <a:latin typeface="Average"/>
                <a:ea typeface="Average"/>
                <a:cs typeface="Average"/>
                <a:sym typeface="Average"/>
              </a:rPr>
              <a:t>) and Fibre</a:t>
            </a:r>
            <a:r>
              <a:rPr lang="en" sz="1500"/>
              <a:t> (E</a:t>
            </a:r>
            <a:r>
              <a:rPr lang="en" sz="1500" baseline="-25000"/>
              <a:t>f</a:t>
            </a:r>
            <a:r>
              <a:rPr lang="en" sz="1500"/>
              <a:t>)</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Poisson’s Ratio of Matrix (ν</a:t>
            </a:r>
            <a:r>
              <a:rPr lang="en" sz="1500" b="0" i="0" u="none" strike="noStrike" cap="none" baseline="-25000">
                <a:solidFill>
                  <a:schemeClr val="accent3"/>
                </a:solidFill>
                <a:latin typeface="Average"/>
                <a:ea typeface="Average"/>
                <a:cs typeface="Average"/>
                <a:sym typeface="Average"/>
              </a:rPr>
              <a:t>m</a:t>
            </a:r>
            <a:r>
              <a:rPr lang="en" sz="1500" b="0" i="0" u="none" strike="noStrike" cap="none">
                <a:solidFill>
                  <a:schemeClr val="accent3"/>
                </a:solidFill>
                <a:latin typeface="Average"/>
                <a:ea typeface="Average"/>
                <a:cs typeface="Average"/>
                <a:sym typeface="Average"/>
              </a:rPr>
              <a:t>) and Fibre </a:t>
            </a:r>
            <a:r>
              <a:rPr lang="en" sz="1500"/>
              <a:t>(ν</a:t>
            </a:r>
            <a:r>
              <a:rPr lang="en" sz="1500" baseline="-25000"/>
              <a:t>f</a:t>
            </a:r>
            <a:r>
              <a:rPr lang="en" sz="1500"/>
              <a:t>)</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Volume Fraction (Φ) - obtained from image </a:t>
            </a:r>
            <a:r>
              <a:rPr lang="en" sz="1500"/>
              <a:t>or</a:t>
            </a:r>
            <a:r>
              <a:rPr lang="en" sz="1500" b="0" i="0" u="none" strike="noStrike" cap="none">
                <a:solidFill>
                  <a:schemeClr val="accent3"/>
                </a:solidFill>
                <a:latin typeface="Average"/>
                <a:ea typeface="Average"/>
                <a:cs typeface="Average"/>
                <a:sym typeface="Average"/>
              </a:rPr>
              <a:t> set to {0.3, 0.4, 0.5} </a:t>
            </a:r>
            <a:r>
              <a:rPr lang="en" sz="1500"/>
              <a:t>during generation from FEM</a:t>
            </a:r>
          </a:p>
          <a:p>
            <a:pPr marL="914400" marR="0" lvl="1" indent="-349250" algn="l" rtl="0">
              <a:lnSpc>
                <a:spcPct val="115000"/>
              </a:lnSpc>
              <a:spcBef>
                <a:spcPts val="1600"/>
              </a:spcBef>
              <a:spcAft>
                <a:spcPts val="0"/>
              </a:spcAft>
              <a:buClr>
                <a:schemeClr val="accent3"/>
              </a:buClr>
              <a:buSzPct val="100000"/>
              <a:buFont typeface="Average"/>
              <a:buAutoNum type="alphaLcPeriod"/>
            </a:pPr>
            <a:r>
              <a:rPr lang="en" sz="1500" b="0" i="0" u="none" strike="noStrike" cap="none">
                <a:solidFill>
                  <a:schemeClr val="accent3"/>
                </a:solidFill>
                <a:latin typeface="Average"/>
                <a:ea typeface="Average"/>
                <a:cs typeface="Average"/>
                <a:sym typeface="Average"/>
              </a:rPr>
              <a:t>Tangent Moduli (FEM)</a:t>
            </a:r>
          </a:p>
          <a:p>
            <a:pPr marL="457200" marR="0" lvl="0" indent="-349250" algn="l" rtl="0">
              <a:lnSpc>
                <a:spcPct val="115000"/>
              </a:lnSpc>
              <a:spcBef>
                <a:spcPts val="2600"/>
              </a:spcBef>
              <a:spcAft>
                <a:spcPts val="0"/>
              </a:spcAft>
              <a:buClr>
                <a:schemeClr val="accent3"/>
              </a:buClr>
              <a:buSzPct val="100000"/>
              <a:buFont typeface="Average"/>
              <a:buAutoNum type="arabicPeriod"/>
            </a:pPr>
            <a:r>
              <a:rPr lang="en" sz="1500" b="0" i="0" u="none" strike="noStrike" cap="none">
                <a:solidFill>
                  <a:schemeClr val="accent3"/>
                </a:solidFill>
                <a:latin typeface="Average"/>
                <a:ea typeface="Average"/>
                <a:cs typeface="Average"/>
                <a:sym typeface="Average"/>
              </a:rPr>
              <a:t>Target:</a:t>
            </a:r>
          </a:p>
          <a:p>
            <a:pPr marL="0" marR="0" lvl="0" indent="457200" algn="l" rtl="0">
              <a:lnSpc>
                <a:spcPct val="115000"/>
              </a:lnSpc>
              <a:spcBef>
                <a:spcPts val="0"/>
              </a:spcBef>
              <a:spcAft>
                <a:spcPts val="0"/>
              </a:spcAft>
              <a:buClr>
                <a:schemeClr val="accent3"/>
              </a:buClr>
              <a:buSzPct val="25000"/>
              <a:buFont typeface="Average"/>
              <a:buNone/>
            </a:pPr>
            <a:r>
              <a:rPr lang="en" sz="1500" b="0" i="0" u="none" strike="noStrike" cap="none">
                <a:solidFill>
                  <a:schemeClr val="accent3"/>
                </a:solidFill>
                <a:latin typeface="Average"/>
                <a:ea typeface="Average"/>
                <a:cs typeface="Average"/>
                <a:sym typeface="Average"/>
              </a:rPr>
              <a:t>Tangent Moduli (D</a:t>
            </a:r>
            <a:r>
              <a:rPr lang="en" sz="1500" b="0" i="0" u="none" strike="noStrike" cap="none" baseline="-25000">
                <a:solidFill>
                  <a:schemeClr val="accent3"/>
                </a:solidFill>
                <a:latin typeface="Average"/>
                <a:ea typeface="Average"/>
                <a:cs typeface="Average"/>
                <a:sym typeface="Average"/>
              </a:rPr>
              <a:t>1111</a:t>
            </a:r>
            <a:r>
              <a:rPr lang="en" sz="1500" b="0" i="0" u="none" strike="noStrike" cap="none">
                <a:solidFill>
                  <a:schemeClr val="accent3"/>
                </a:solidFill>
                <a:latin typeface="Average"/>
                <a:ea typeface="Average"/>
                <a:cs typeface="Average"/>
                <a:sym typeface="Average"/>
              </a:rPr>
              <a:t>, D</a:t>
            </a:r>
            <a:r>
              <a:rPr lang="en" sz="1500" b="0" i="0" u="none" strike="noStrike" cap="none" baseline="-25000">
                <a:solidFill>
                  <a:schemeClr val="accent3"/>
                </a:solidFill>
                <a:latin typeface="Average"/>
                <a:ea typeface="Average"/>
                <a:cs typeface="Average"/>
                <a:sym typeface="Average"/>
              </a:rPr>
              <a:t>2222</a:t>
            </a:r>
            <a:r>
              <a:rPr lang="en" sz="1500" b="0" i="0" u="none" strike="noStrike" cap="none">
                <a:solidFill>
                  <a:schemeClr val="accent3"/>
                </a:solidFill>
                <a:latin typeface="Average"/>
                <a:ea typeface="Average"/>
                <a:cs typeface="Average"/>
                <a:sym typeface="Average"/>
              </a:rPr>
              <a:t>, D</a:t>
            </a:r>
            <a:r>
              <a:rPr lang="en" sz="1500" b="0" i="0" u="none" strike="noStrike" cap="none" baseline="-25000">
                <a:solidFill>
                  <a:schemeClr val="accent3"/>
                </a:solidFill>
                <a:latin typeface="Average"/>
                <a:ea typeface="Average"/>
                <a:cs typeface="Average"/>
                <a:sym typeface="Average"/>
              </a:rPr>
              <a:t>1212</a:t>
            </a:r>
            <a:r>
              <a:rPr lang="en" sz="1500" b="0" i="0" u="none" strike="noStrike" cap="none">
                <a:solidFill>
                  <a:schemeClr val="accent3"/>
                </a:solidFill>
                <a:latin typeface="Average"/>
                <a:ea typeface="Average"/>
                <a:cs typeface="Average"/>
                <a:sym typeface="Average"/>
              </a:rPr>
              <a:t>)</a:t>
            </a:r>
          </a:p>
        </p:txBody>
      </p:sp>
      <p:sp>
        <p:nvSpPr>
          <p:cNvPr id="351" name="Shape 351"/>
          <p:cNvSpPr txBox="1">
            <a:spLocks noGrp="1"/>
          </p:cNvSpPr>
          <p:nvPr>
            <p:ph type="title"/>
          </p:nvPr>
        </p:nvSpPr>
        <p:spPr>
          <a:xfrm>
            <a:off x="311700" y="205873"/>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Machine Learning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11700" y="173601"/>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Machine Learning</a:t>
            </a:r>
          </a:p>
        </p:txBody>
      </p:sp>
      <p:sp>
        <p:nvSpPr>
          <p:cNvPr id="357" name="Shape 357"/>
          <p:cNvSpPr txBox="1">
            <a:spLocks noGrp="1"/>
          </p:cNvSpPr>
          <p:nvPr>
            <p:ph type="body" idx="1"/>
          </p:nvPr>
        </p:nvSpPr>
        <p:spPr>
          <a:xfrm>
            <a:off x="311700" y="857054"/>
            <a:ext cx="8520599" cy="4151043"/>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AutoNum type="arabicPeriod" startAt="3"/>
            </a:pPr>
            <a:r>
              <a:rPr lang="en" sz="1600" b="0" i="0" u="none" strike="noStrike" cap="none">
                <a:solidFill>
                  <a:schemeClr val="accent3"/>
                </a:solidFill>
                <a:latin typeface="Average"/>
                <a:ea typeface="Average"/>
                <a:cs typeface="Average"/>
                <a:sym typeface="Average"/>
              </a:rPr>
              <a:t>Algorithms:</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XGBoost Regressor (XGB)</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Random Forest Regressor (RF)</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Ensemble of XGB and RF</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457200" marR="0" lvl="0" indent="-330200" algn="l" rtl="0">
              <a:lnSpc>
                <a:spcPct val="115000"/>
              </a:lnSpc>
              <a:spcBef>
                <a:spcPts val="0"/>
              </a:spcBef>
              <a:spcAft>
                <a:spcPts val="0"/>
              </a:spcAft>
              <a:buClr>
                <a:schemeClr val="accent3"/>
              </a:buClr>
              <a:buSzPct val="100000"/>
              <a:buFont typeface="Average"/>
              <a:buAutoNum type="arabicPeriod" startAt="3"/>
            </a:pPr>
            <a:r>
              <a:rPr lang="en" sz="1600" b="0" i="0" u="none" strike="noStrike" cap="none">
                <a:solidFill>
                  <a:schemeClr val="accent3"/>
                </a:solidFill>
                <a:latin typeface="Average"/>
                <a:ea typeface="Average"/>
                <a:cs typeface="Average"/>
                <a:sym typeface="Average"/>
              </a:rPr>
              <a:t>After obtaining the tangent moduli, apply relevant formulae (given on next page) to get: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Young’s Modulus of composite (E</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Shear Modulus of composite (D</a:t>
            </a:r>
            <a:r>
              <a:rPr lang="en" sz="1600" b="0" i="0" u="none" strike="noStrike" cap="none" baseline="-25000">
                <a:solidFill>
                  <a:schemeClr val="accent3"/>
                </a:solidFill>
                <a:latin typeface="Average"/>
                <a:ea typeface="Average"/>
                <a:cs typeface="Average"/>
                <a:sym typeface="Average"/>
              </a:rPr>
              <a:t>1212</a:t>
            </a:r>
            <a:r>
              <a:rPr lang="en" sz="1600" b="0" i="0" u="none" strike="noStrike" cap="none">
                <a:solidFill>
                  <a:schemeClr val="accent3"/>
                </a:solidFill>
                <a:latin typeface="Average"/>
                <a:ea typeface="Average"/>
                <a:cs typeface="Average"/>
                <a:sym typeface="Average"/>
              </a:rPr>
              <a:t>)</a:t>
            </a:r>
          </a:p>
          <a:p>
            <a:pPr marL="914400" marR="0" lvl="1" indent="-330200" algn="l" rtl="0">
              <a:lnSpc>
                <a:spcPct val="115000"/>
              </a:lnSpc>
              <a:spcBef>
                <a:spcPts val="1600"/>
              </a:spcBef>
              <a:spcAft>
                <a:spcPts val="0"/>
              </a:spcAft>
              <a:buClr>
                <a:schemeClr val="accent3"/>
              </a:buClr>
              <a:buSzPct val="100000"/>
              <a:buFont typeface="Average"/>
              <a:buAutoNum type="alphaLcPeriod"/>
            </a:pPr>
            <a:r>
              <a:rPr lang="en" sz="1600" b="0" i="0" u="none" strike="noStrike" cap="none">
                <a:solidFill>
                  <a:schemeClr val="accent3"/>
                </a:solidFill>
                <a:latin typeface="Average"/>
                <a:ea typeface="Average"/>
                <a:cs typeface="Average"/>
                <a:sym typeface="Average"/>
              </a:rPr>
              <a:t>Poisson’s ratio of composite (</a:t>
            </a:r>
            <a:r>
              <a:rPr lang="en" sz="1400" b="0" i="0" u="none" strike="noStrike" cap="none">
                <a:solidFill>
                  <a:schemeClr val="accent3"/>
                </a:solidFill>
                <a:latin typeface="Average"/>
                <a:ea typeface="Average"/>
                <a:cs typeface="Average"/>
                <a:sym typeface="Average"/>
              </a:rPr>
              <a:t>ν</a:t>
            </a:r>
            <a:r>
              <a:rPr lang="en" sz="1600" b="0" i="0" u="none" strike="noStrike" cap="none" baseline="-25000">
                <a:solidFill>
                  <a:schemeClr val="accent3"/>
                </a:solidFill>
                <a:latin typeface="Average"/>
                <a:ea typeface="Average"/>
                <a:cs typeface="Average"/>
                <a:sym typeface="Average"/>
              </a:rPr>
              <a:t>c</a:t>
            </a:r>
            <a:r>
              <a:rPr lang="en" sz="1600" b="0" i="0" u="none" strike="noStrike" cap="none">
                <a:solidFill>
                  <a:schemeClr val="accent3"/>
                </a:solidFill>
                <a:latin typeface="Average"/>
                <a:ea typeface="Average"/>
                <a:cs typeface="Average"/>
                <a:sym typeface="Average"/>
              </a:rPr>
              <a:t>)</a:t>
            </a:r>
          </a:p>
        </p:txBody>
      </p:sp>
      <p:pic>
        <p:nvPicPr>
          <p:cNvPr id="358" name="Shape 358"/>
          <p:cNvPicPr preferRelativeResize="0"/>
          <p:nvPr/>
        </p:nvPicPr>
        <p:blipFill rotWithShape="1">
          <a:blip r:embed="rId3">
            <a:alphaModFix/>
          </a:blip>
          <a:srcRect/>
          <a:stretch/>
        </p:blipFill>
        <p:spPr>
          <a:xfrm>
            <a:off x="5155962" y="3594132"/>
            <a:ext cx="1099475" cy="505400"/>
          </a:xfrm>
          <a:prstGeom prst="rect">
            <a:avLst/>
          </a:prstGeom>
          <a:noFill/>
          <a:ln>
            <a:noFill/>
          </a:ln>
        </p:spPr>
      </p:pic>
      <p:pic>
        <p:nvPicPr>
          <p:cNvPr id="359" name="Shape 359"/>
          <p:cNvPicPr preferRelativeResize="0"/>
          <p:nvPr/>
        </p:nvPicPr>
        <p:blipFill rotWithShape="1">
          <a:blip r:embed="rId4">
            <a:alphaModFix/>
          </a:blip>
          <a:srcRect/>
          <a:stretch/>
        </p:blipFill>
        <p:spPr>
          <a:xfrm>
            <a:off x="7081999" y="3594132"/>
            <a:ext cx="923739" cy="479298"/>
          </a:xfrm>
          <a:prstGeom prst="rect">
            <a:avLst/>
          </a:prstGeom>
          <a:noFill/>
          <a:ln>
            <a:noFill/>
          </a:ln>
        </p:spPr>
      </p:pic>
      <p:pic>
        <p:nvPicPr>
          <p:cNvPr id="360" name="Shape 360"/>
          <p:cNvPicPr preferRelativeResize="0"/>
          <p:nvPr/>
        </p:nvPicPr>
        <p:blipFill rotWithShape="1">
          <a:blip r:embed="rId5">
            <a:alphaModFix/>
          </a:blip>
          <a:srcRect/>
          <a:stretch/>
        </p:blipFill>
        <p:spPr>
          <a:xfrm>
            <a:off x="6546144" y="4384207"/>
            <a:ext cx="1995446" cy="479298"/>
          </a:xfrm>
          <a:prstGeom prst="rect">
            <a:avLst/>
          </a:prstGeom>
          <a:noFill/>
          <a:ln>
            <a:noFill/>
          </a:ln>
        </p:spPr>
      </p:pic>
      <p:cxnSp>
        <p:nvCxnSpPr>
          <p:cNvPr id="361" name="Shape 361"/>
          <p:cNvCxnSpPr>
            <a:stCxn id="358" idx="3"/>
            <a:endCxn id="359" idx="1"/>
          </p:cNvCxnSpPr>
          <p:nvPr/>
        </p:nvCxnSpPr>
        <p:spPr>
          <a:xfrm rot="10800000" flipH="1">
            <a:off x="6255437" y="3833632"/>
            <a:ext cx="826500" cy="13200"/>
          </a:xfrm>
          <a:prstGeom prst="straightConnector1">
            <a:avLst/>
          </a:prstGeom>
          <a:noFill/>
          <a:ln w="9525" cap="flat" cmpd="sng">
            <a:solidFill>
              <a:schemeClr val="dk2"/>
            </a:solidFill>
            <a:prstDash val="solid"/>
            <a:round/>
            <a:headEnd type="none" w="med" len="med"/>
            <a:tailEnd type="triangle" w="lg" len="lg"/>
          </a:ln>
        </p:spPr>
      </p:cxnSp>
      <p:cxnSp>
        <p:nvCxnSpPr>
          <p:cNvPr id="362" name="Shape 362"/>
          <p:cNvCxnSpPr>
            <a:stCxn id="359" idx="2"/>
            <a:endCxn id="360" idx="0"/>
          </p:cNvCxnSpPr>
          <p:nvPr/>
        </p:nvCxnSpPr>
        <p:spPr>
          <a:xfrm>
            <a:off x="7543868" y="4073431"/>
            <a:ext cx="0" cy="31080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Machine Learning Algorithms</a:t>
            </a:r>
          </a:p>
          <a:p>
            <a:pPr lvl="0">
              <a:spcBef>
                <a:spcPts val="0"/>
              </a:spcBef>
              <a:buNone/>
            </a:pPr>
            <a:endParaRPr dirty="0"/>
          </a:p>
        </p:txBody>
      </p:sp>
      <p:sp>
        <p:nvSpPr>
          <p:cNvPr id="368" name="Shape 368"/>
          <p:cNvSpPr txBox="1"/>
          <p:nvPr/>
        </p:nvSpPr>
        <p:spPr>
          <a:xfrm>
            <a:off x="2174050" y="2244750"/>
            <a:ext cx="5090400" cy="5940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69" name="Shape 369"/>
          <p:cNvPicPr preferRelativeResize="0"/>
          <p:nvPr/>
        </p:nvPicPr>
        <p:blipFill>
          <a:blip r:embed="rId3">
            <a:alphaModFix/>
          </a:blip>
          <a:stretch>
            <a:fillRect/>
          </a:stretch>
        </p:blipFill>
        <p:spPr>
          <a:xfrm>
            <a:off x="4728275" y="1260787"/>
            <a:ext cx="3453650" cy="2621924"/>
          </a:xfrm>
          <a:prstGeom prst="rect">
            <a:avLst/>
          </a:prstGeom>
          <a:noFill/>
          <a:ln>
            <a:noFill/>
          </a:ln>
        </p:spPr>
      </p:pic>
      <p:pic>
        <p:nvPicPr>
          <p:cNvPr id="370" name="Shape 370"/>
          <p:cNvPicPr preferRelativeResize="0"/>
          <p:nvPr/>
        </p:nvPicPr>
        <p:blipFill>
          <a:blip r:embed="rId4">
            <a:alphaModFix/>
          </a:blip>
          <a:stretch>
            <a:fillRect/>
          </a:stretch>
        </p:blipFill>
        <p:spPr>
          <a:xfrm>
            <a:off x="639900" y="1260800"/>
            <a:ext cx="3605824" cy="2621901"/>
          </a:xfrm>
          <a:prstGeom prst="rect">
            <a:avLst/>
          </a:prstGeom>
          <a:noFill/>
          <a:ln>
            <a:noFill/>
          </a:ln>
        </p:spPr>
      </p:pic>
      <p:sp>
        <p:nvSpPr>
          <p:cNvPr id="371" name="Shape 371"/>
          <p:cNvSpPr txBox="1"/>
          <p:nvPr/>
        </p:nvSpPr>
        <p:spPr>
          <a:xfrm>
            <a:off x="1026360" y="4010325"/>
            <a:ext cx="2832900" cy="320100"/>
          </a:xfrm>
          <a:prstGeom prst="rect">
            <a:avLst/>
          </a:prstGeom>
          <a:noFill/>
          <a:ln>
            <a:noFill/>
          </a:ln>
        </p:spPr>
        <p:txBody>
          <a:bodyPr lIns="91425" tIns="91425" rIns="91425" bIns="91425" anchor="t" anchorCtr="0">
            <a:noAutofit/>
          </a:bodyPr>
          <a:lstStyle/>
          <a:p>
            <a:pPr lvl="0" algn="ctr" rtl="0">
              <a:spcBef>
                <a:spcPts val="0"/>
              </a:spcBef>
              <a:buNone/>
            </a:pPr>
            <a:r>
              <a:rPr lang="en" sz="1600">
                <a:solidFill>
                  <a:srgbClr val="FFFFFF"/>
                </a:solidFill>
              </a:rPr>
              <a:t>Decision Tree</a:t>
            </a:r>
          </a:p>
        </p:txBody>
      </p:sp>
      <p:sp>
        <p:nvSpPr>
          <p:cNvPr id="372" name="Shape 372"/>
          <p:cNvSpPr txBox="1"/>
          <p:nvPr/>
        </p:nvSpPr>
        <p:spPr>
          <a:xfrm>
            <a:off x="5038660" y="4010325"/>
            <a:ext cx="2832900" cy="320100"/>
          </a:xfrm>
          <a:prstGeom prst="rect">
            <a:avLst/>
          </a:prstGeom>
          <a:noFill/>
          <a:ln>
            <a:noFill/>
          </a:ln>
        </p:spPr>
        <p:txBody>
          <a:bodyPr lIns="91425" tIns="91425" rIns="91425" bIns="91425" anchor="t" anchorCtr="0">
            <a:noAutofit/>
          </a:bodyPr>
          <a:lstStyle/>
          <a:p>
            <a:pPr lvl="0">
              <a:spcBef>
                <a:spcPts val="0"/>
              </a:spcBef>
              <a:buNone/>
            </a:pPr>
            <a:r>
              <a:rPr lang="en" sz="1600">
                <a:solidFill>
                  <a:srgbClr val="FFFFFF"/>
                </a:solidFill>
              </a:rPr>
              <a:t>Decision Tree Algorithm</a:t>
            </a:r>
          </a:p>
          <a:p>
            <a:pPr lvl="0" indent="457200" rtl="0">
              <a:spcBef>
                <a:spcPts val="0"/>
              </a:spcBef>
              <a:buNone/>
            </a:pPr>
            <a:r>
              <a:rPr lang="en" sz="1600">
                <a:solidFill>
                  <a:srgbClr val="FFFFFF"/>
                </a:solidFill>
              </a:rPr>
              <a:t>   (Graphically)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78" name="Shape 378"/>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342900" marR="0" lvl="0" indent="-342900" algn="l" rtl="0">
              <a:lnSpc>
                <a:spcPct val="107000"/>
              </a:lnSpc>
              <a:spcBef>
                <a:spcPts val="0"/>
              </a:spcBef>
              <a:spcAft>
                <a:spcPts val="0"/>
              </a:spcAft>
              <a:buClr>
                <a:schemeClr val="accent3"/>
              </a:buClr>
              <a:buSzPct val="100000"/>
              <a:buFont typeface="Times New Roman"/>
              <a:buChar char="●"/>
            </a:pPr>
            <a:r>
              <a:rPr lang="en" sz="1800" b="0" i="0" u="none" strike="noStrike" cap="none">
                <a:solidFill>
                  <a:schemeClr val="accent3"/>
                </a:solidFill>
                <a:latin typeface="Average"/>
                <a:ea typeface="Average"/>
                <a:cs typeface="Average"/>
                <a:sym typeface="Average"/>
              </a:rPr>
              <a:t>We considered two composites with properties in our predictable range. </a:t>
            </a:r>
          </a:p>
          <a:p>
            <a:pPr marL="0" marR="0" lvl="0" indent="0" algn="l" rtl="0">
              <a:lnSpc>
                <a:spcPct val="107000"/>
              </a:lnSpc>
              <a:spcBef>
                <a:spcPts val="0"/>
              </a:spcBef>
              <a:spcAft>
                <a:spcPts val="0"/>
              </a:spcAft>
              <a:buClr>
                <a:schemeClr val="accent3"/>
              </a:buClr>
              <a:buSzPct val="25000"/>
              <a:buFont typeface="Average"/>
              <a:buNone/>
            </a:pPr>
            <a:endParaRPr sz="1800" b="0" i="0" u="none" strike="noStrike" cap="none">
              <a:solidFill>
                <a:schemeClr val="accent3"/>
              </a:solidFill>
              <a:latin typeface="Average"/>
              <a:ea typeface="Average"/>
              <a:cs typeface="Average"/>
              <a:sym typeface="Average"/>
            </a:endParaRPr>
          </a:p>
          <a:p>
            <a:pPr marL="742950" marR="0" lvl="1" indent="-285750" algn="l" rtl="0">
              <a:lnSpc>
                <a:spcPct val="107000"/>
              </a:lnSpc>
              <a:spcBef>
                <a:spcPts val="0"/>
              </a:spcBef>
              <a:spcAft>
                <a:spcPts val="0"/>
              </a:spcAft>
              <a:buClr>
                <a:schemeClr val="accent3"/>
              </a:buClr>
              <a:buSzPct val="100000"/>
              <a:buFont typeface="Average"/>
              <a:buChar char="○"/>
            </a:pPr>
            <a:r>
              <a:rPr lang="en" sz="1400" b="0" i="0" u="none" strike="noStrike" cap="none">
                <a:solidFill>
                  <a:schemeClr val="accent3"/>
                </a:solidFill>
                <a:latin typeface="Average"/>
                <a:ea typeface="Average"/>
                <a:cs typeface="Average"/>
                <a:sym typeface="Average"/>
              </a:rPr>
              <a:t>Glass (Fibre) - Epoxy (Matrix)</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71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0.22</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4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0.35</a:t>
            </a:r>
          </a:p>
          <a:p>
            <a:pPr marL="914400" marR="0" lvl="2" indent="0" algn="l" rtl="0">
              <a:lnSpc>
                <a:spcPct val="107000"/>
              </a:lnSpc>
              <a:spcBef>
                <a:spcPts val="0"/>
              </a:spcBef>
              <a:spcAft>
                <a:spcPts val="0"/>
              </a:spcAft>
              <a:buClr>
                <a:schemeClr val="accent3"/>
              </a:buClr>
              <a:buSzPct val="25000"/>
              <a:buFont typeface="Average"/>
              <a:buNone/>
            </a:pPr>
            <a:endParaRPr sz="1400" b="0" i="0" u="none" strike="noStrike" cap="none">
              <a:solidFill>
                <a:schemeClr val="accent3"/>
              </a:solidFill>
              <a:latin typeface="Average"/>
              <a:ea typeface="Average"/>
              <a:cs typeface="Average"/>
              <a:sym typeface="Average"/>
            </a:endParaRPr>
          </a:p>
          <a:p>
            <a:pPr marL="742950" marR="0" lvl="1" indent="-285750" algn="l" rtl="0">
              <a:lnSpc>
                <a:spcPct val="107000"/>
              </a:lnSpc>
              <a:spcBef>
                <a:spcPts val="0"/>
              </a:spcBef>
              <a:spcAft>
                <a:spcPts val="0"/>
              </a:spcAft>
              <a:buClr>
                <a:schemeClr val="accent3"/>
              </a:buClr>
              <a:buSzPct val="100000"/>
              <a:buFont typeface="Average"/>
              <a:buChar char="○"/>
            </a:pPr>
            <a:r>
              <a:rPr lang="en" sz="1400" b="0" i="0" u="none" strike="noStrike" cap="none">
                <a:solidFill>
                  <a:schemeClr val="accent3"/>
                </a:solidFill>
                <a:latin typeface="Average"/>
                <a:ea typeface="Average"/>
                <a:cs typeface="Average"/>
                <a:sym typeface="Average"/>
              </a:rPr>
              <a:t>Boron (Fibre) - Epoxy (Matrix)</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420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f</a:t>
            </a:r>
            <a:r>
              <a:rPr lang="en" sz="1400" b="0" i="0" u="none" strike="noStrike" cap="none">
                <a:solidFill>
                  <a:schemeClr val="accent3"/>
                </a:solidFill>
                <a:latin typeface="Average"/>
                <a:ea typeface="Average"/>
                <a:cs typeface="Average"/>
                <a:sym typeface="Average"/>
              </a:rPr>
              <a:t> = 0.2</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E</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4 GPa</a:t>
            </a:r>
          </a:p>
          <a:p>
            <a:pPr marL="1143000" marR="0" lvl="2" indent="-228600" algn="l" rtl="0">
              <a:lnSpc>
                <a:spcPct val="107000"/>
              </a:lnSpc>
              <a:spcBef>
                <a:spcPts val="0"/>
              </a:spcBef>
              <a:spcAft>
                <a:spcPts val="0"/>
              </a:spcAft>
              <a:buClr>
                <a:schemeClr val="accent3"/>
              </a:buClr>
              <a:buSzPct val="100000"/>
              <a:buFont typeface="Times New Roman"/>
              <a:buChar char="■"/>
            </a:pPr>
            <a:r>
              <a:rPr lang="en" sz="1400" b="0" i="0" u="none" strike="noStrike" cap="none">
                <a:solidFill>
                  <a:schemeClr val="accent3"/>
                </a:solidFill>
                <a:latin typeface="Average"/>
                <a:ea typeface="Average"/>
                <a:cs typeface="Average"/>
                <a:sym typeface="Average"/>
              </a:rPr>
              <a:t>ν</a:t>
            </a:r>
            <a:r>
              <a:rPr lang="en" sz="1400" b="0" i="0" u="none" strike="noStrike" cap="none" baseline="-25000">
                <a:solidFill>
                  <a:schemeClr val="accent3"/>
                </a:solidFill>
                <a:latin typeface="Average"/>
                <a:ea typeface="Average"/>
                <a:cs typeface="Average"/>
                <a:sym typeface="Average"/>
              </a:rPr>
              <a:t>m</a:t>
            </a:r>
            <a:r>
              <a:rPr lang="en" sz="1400" b="0" i="0" u="none" strike="noStrike" cap="none">
                <a:solidFill>
                  <a:schemeClr val="accent3"/>
                </a:solidFill>
                <a:latin typeface="Average"/>
                <a:ea typeface="Average"/>
                <a:cs typeface="Average"/>
                <a:sym typeface="Average"/>
              </a:rPr>
              <a:t> = 0.35</a:t>
            </a:r>
          </a:p>
          <a:p>
            <a:pPr marL="0" marR="0" lvl="0" indent="0" algn="l" rtl="0">
              <a:lnSpc>
                <a:spcPct val="107000"/>
              </a:lnSpc>
              <a:spcBef>
                <a:spcPts val="0"/>
              </a:spcBef>
              <a:spcAft>
                <a:spcPts val="0"/>
              </a:spcAft>
              <a:buClr>
                <a:schemeClr val="accent3"/>
              </a:buClr>
              <a:buSzPct val="25000"/>
              <a:buFont typeface="Average"/>
              <a:buNone/>
            </a:pPr>
            <a:r>
              <a:rPr lang="en" sz="1800" b="0" i="0" u="none" strike="noStrike" cap="none">
                <a:solidFill>
                  <a:schemeClr val="accent3"/>
                </a:solidFill>
                <a:latin typeface="Average"/>
                <a:ea typeface="Average"/>
                <a:cs typeface="Average"/>
                <a:sym typeface="Average"/>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84" name="Shape 38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Made predictions on </a:t>
            </a:r>
            <a:r>
              <a:rPr lang="en" sz="1600"/>
              <a:t>3 </a:t>
            </a:r>
            <a:r>
              <a:rPr lang="en" sz="1600" b="0" i="0" u="none" strike="noStrike" cap="none">
                <a:solidFill>
                  <a:schemeClr val="accent3"/>
                </a:solidFill>
                <a:latin typeface="Average"/>
                <a:ea typeface="Average"/>
                <a:cs typeface="Average"/>
                <a:sym typeface="Average"/>
              </a:rPr>
              <a:t>different volume fractions </a:t>
            </a:r>
          </a:p>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Volume Fractions (</a:t>
            </a:r>
            <a:r>
              <a:rPr lang="en" sz="1400" b="0" i="0" u="none" strike="noStrike" cap="none">
                <a:solidFill>
                  <a:schemeClr val="accent3"/>
                </a:solidFill>
                <a:latin typeface="Average"/>
                <a:ea typeface="Average"/>
                <a:cs typeface="Average"/>
                <a:sym typeface="Average"/>
              </a:rPr>
              <a:t>Φ</a:t>
            </a:r>
            <a:r>
              <a:rPr lang="en" sz="1600" b="0" i="0" u="none" strike="noStrike" cap="none">
                <a:solidFill>
                  <a:schemeClr val="accent3"/>
                </a:solidFill>
                <a:latin typeface="Average"/>
                <a:ea typeface="Average"/>
                <a:cs typeface="Average"/>
                <a:sym typeface="Average"/>
              </a:rPr>
              <a:t>) = 0.3, 0.4, 0.5</a:t>
            </a:r>
          </a:p>
          <a:p>
            <a:pPr marL="457200" marR="0" lvl="0"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Inputs - E</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 ν</a:t>
            </a:r>
            <a:r>
              <a:rPr lang="en" sz="1600" b="0" i="0" u="none" strike="noStrike" cap="none" baseline="-25000">
                <a:solidFill>
                  <a:schemeClr val="accent3"/>
                </a:solidFill>
                <a:latin typeface="Average"/>
                <a:ea typeface="Average"/>
                <a:cs typeface="Average"/>
                <a:sym typeface="Average"/>
              </a:rPr>
              <a:t>m</a:t>
            </a:r>
            <a:r>
              <a:rPr lang="en" sz="1600" b="0" i="0" u="none" strike="noStrike" cap="none">
                <a:solidFill>
                  <a:schemeClr val="accent3"/>
                </a:solidFill>
                <a:latin typeface="Average"/>
                <a:ea typeface="Average"/>
                <a:cs typeface="Average"/>
                <a:sym typeface="Average"/>
              </a:rPr>
              <a:t>, E</a:t>
            </a:r>
            <a:r>
              <a:rPr lang="en" sz="1600" b="0" i="0" u="none" strike="noStrike" cap="none" baseline="-25000">
                <a:solidFill>
                  <a:schemeClr val="accent3"/>
                </a:solidFill>
                <a:latin typeface="Average"/>
                <a:ea typeface="Average"/>
                <a:cs typeface="Average"/>
                <a:sym typeface="Average"/>
              </a:rPr>
              <a:t>f</a:t>
            </a:r>
            <a:r>
              <a:rPr lang="en" sz="1600" b="0" i="0" u="none" strike="noStrike" cap="none">
                <a:solidFill>
                  <a:schemeClr val="accent3"/>
                </a:solidFill>
                <a:latin typeface="Average"/>
                <a:ea typeface="Average"/>
                <a:cs typeface="Average"/>
                <a:sym typeface="Average"/>
              </a:rPr>
              <a:t> , ν</a:t>
            </a:r>
            <a:r>
              <a:rPr lang="en" sz="1600" b="0" i="0" u="none" strike="noStrike" cap="none" baseline="-25000">
                <a:solidFill>
                  <a:schemeClr val="accent3"/>
                </a:solidFill>
                <a:latin typeface="Average"/>
                <a:ea typeface="Average"/>
                <a:cs typeface="Average"/>
                <a:sym typeface="Average"/>
              </a:rPr>
              <a:t>f</a:t>
            </a:r>
            <a:r>
              <a:rPr lang="en" sz="1600" b="0" i="0" u="none" strike="noStrike" cap="none">
                <a:solidFill>
                  <a:schemeClr val="accent3"/>
                </a:solidFill>
                <a:latin typeface="Average"/>
                <a:ea typeface="Average"/>
                <a:cs typeface="Average"/>
                <a:sym typeface="Average"/>
              </a:rPr>
              <a:t> , </a:t>
            </a:r>
            <a:r>
              <a:rPr lang="en" sz="1400" b="0" i="0" u="none" strike="noStrike" cap="none">
                <a:solidFill>
                  <a:schemeClr val="accent3"/>
                </a:solidFill>
                <a:latin typeface="Average"/>
                <a:ea typeface="Average"/>
                <a:cs typeface="Average"/>
                <a:sym typeface="Average"/>
              </a:rPr>
              <a:t>Φ</a:t>
            </a:r>
          </a:p>
        </p:txBody>
      </p:sp>
      <p:pic>
        <p:nvPicPr>
          <p:cNvPr id="385" name="Shape 385" descr="Screen Shot 2017-04-12 at 3.38.21 AM.png"/>
          <p:cNvPicPr preferRelativeResize="0"/>
          <p:nvPr/>
        </p:nvPicPr>
        <p:blipFill rotWithShape="1">
          <a:blip r:embed="rId3">
            <a:alphaModFix/>
          </a:blip>
          <a:srcRect r="42196"/>
          <a:stretch/>
        </p:blipFill>
        <p:spPr>
          <a:xfrm>
            <a:off x="2521050" y="2584100"/>
            <a:ext cx="4101900" cy="234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Procedure</a:t>
            </a:r>
          </a:p>
        </p:txBody>
      </p:sp>
      <p:sp>
        <p:nvSpPr>
          <p:cNvPr id="391" name="Shape 391"/>
          <p:cNvSpPr txBox="1">
            <a:spLocks noGrp="1"/>
          </p:cNvSpPr>
          <p:nvPr>
            <p:ph type="body" idx="1"/>
          </p:nvPr>
        </p:nvSpPr>
        <p:spPr>
          <a:xfrm>
            <a:off x="311700" y="1112450"/>
            <a:ext cx="8520600" cy="3416400"/>
          </a:xfrm>
          <a:prstGeom prst="rect">
            <a:avLst/>
          </a:prstGeom>
          <a:noFill/>
          <a:ln>
            <a:noFill/>
          </a:ln>
        </p:spPr>
        <p:txBody>
          <a:bodyPr lIns="91425" tIns="91425" rIns="91425" bIns="91425" anchor="t" anchorCtr="0">
            <a:noAutofit/>
          </a:bodyPr>
          <a:lstStyle/>
          <a:p>
            <a:pPr marL="457200" marR="0" lvl="0" indent="-330200" algn="l" rtl="0">
              <a:lnSpc>
                <a:spcPct val="115000"/>
              </a:lnSpc>
              <a:spcBef>
                <a:spcPts val="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Predictions</a:t>
            </a:r>
          </a:p>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a:solidFill>
                  <a:schemeClr val="accent3"/>
                </a:solidFill>
                <a:latin typeface="Average"/>
                <a:ea typeface="Average"/>
                <a:cs typeface="Average"/>
                <a:sym typeface="Average"/>
              </a:rPr>
              <a:t>Glass-Epoxy</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a:solidFill>
                <a:schemeClr val="accent3"/>
              </a:solidFill>
              <a:latin typeface="Average"/>
              <a:ea typeface="Average"/>
              <a:cs typeface="Average"/>
              <a:sym typeface="Average"/>
            </a:endParaRPr>
          </a:p>
        </p:txBody>
      </p:sp>
      <p:pic>
        <p:nvPicPr>
          <p:cNvPr id="392" name="Shape 392" descr="Screen Shot 2017-04-12 at 3.49.57 AM.png"/>
          <p:cNvPicPr preferRelativeResize="0"/>
          <p:nvPr/>
        </p:nvPicPr>
        <p:blipFill rotWithShape="1">
          <a:blip r:embed="rId3">
            <a:alphaModFix/>
          </a:blip>
          <a:srcRect/>
          <a:stretch/>
        </p:blipFill>
        <p:spPr>
          <a:xfrm>
            <a:off x="1354200" y="2078400"/>
            <a:ext cx="2065648" cy="1935524"/>
          </a:xfrm>
          <a:prstGeom prst="rect">
            <a:avLst/>
          </a:prstGeom>
          <a:noFill/>
          <a:ln>
            <a:noFill/>
          </a:ln>
        </p:spPr>
      </p:pic>
      <p:sp>
        <p:nvSpPr>
          <p:cNvPr id="393" name="Shape 393"/>
          <p:cNvSpPr txBox="1">
            <a:spLocks noGrp="1"/>
          </p:cNvSpPr>
          <p:nvPr>
            <p:ph type="body" idx="1"/>
          </p:nvPr>
        </p:nvSpPr>
        <p:spPr>
          <a:xfrm>
            <a:off x="3909300" y="1621657"/>
            <a:ext cx="5234700" cy="2566800"/>
          </a:xfrm>
          <a:prstGeom prst="rect">
            <a:avLst/>
          </a:prstGeom>
          <a:noFill/>
          <a:ln>
            <a:noFill/>
          </a:ln>
        </p:spPr>
        <p:txBody>
          <a:bodyPr lIns="91425" tIns="91425" rIns="91425" bIns="91425" anchor="t" anchorCtr="0">
            <a:noAutofit/>
          </a:bodyPr>
          <a:lstStyle/>
          <a:p>
            <a:pPr marL="914400" marR="0" lvl="1" indent="-330200" algn="l" rtl="0">
              <a:lnSpc>
                <a:spcPct val="115000"/>
              </a:lnSpc>
              <a:spcBef>
                <a:spcPts val="1600"/>
              </a:spcBef>
              <a:spcAft>
                <a:spcPts val="0"/>
              </a:spcAft>
              <a:buClr>
                <a:schemeClr val="accent3"/>
              </a:buClr>
              <a:buSzPct val="100000"/>
              <a:buFont typeface="Average"/>
              <a:buChar char="○"/>
            </a:pPr>
            <a:r>
              <a:rPr lang="en" sz="1600" b="0" i="0" u="none" strike="noStrike" cap="none" dirty="0">
                <a:solidFill>
                  <a:schemeClr val="accent3"/>
                </a:solidFill>
                <a:latin typeface="Average"/>
                <a:ea typeface="Average"/>
                <a:cs typeface="Average"/>
                <a:sym typeface="Average"/>
              </a:rPr>
              <a:t>Boron-Epoxy</a:t>
            </a: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a:p>
            <a:pPr marL="0" marR="0" lvl="0" indent="0" algn="l" rtl="0">
              <a:lnSpc>
                <a:spcPct val="115000"/>
              </a:lnSpc>
              <a:spcBef>
                <a:spcPts val="1600"/>
              </a:spcBef>
              <a:spcAft>
                <a:spcPts val="0"/>
              </a:spcAft>
              <a:buClr>
                <a:schemeClr val="accent3"/>
              </a:buClr>
              <a:buSzPct val="25000"/>
              <a:buFont typeface="Average"/>
              <a:buNone/>
            </a:pPr>
            <a:endParaRPr sz="1600" b="0" i="0" u="none" strike="noStrike" cap="none" dirty="0">
              <a:solidFill>
                <a:schemeClr val="accent3"/>
              </a:solidFill>
              <a:latin typeface="Average"/>
              <a:ea typeface="Average"/>
              <a:cs typeface="Average"/>
              <a:sym typeface="Average"/>
            </a:endParaRPr>
          </a:p>
        </p:txBody>
      </p:sp>
      <p:pic>
        <p:nvPicPr>
          <p:cNvPr id="394" name="Shape 394" descr="Screen Shot 2017-04-12 at 3.56.11 AM.png"/>
          <p:cNvPicPr preferRelativeResize="0"/>
          <p:nvPr/>
        </p:nvPicPr>
        <p:blipFill rotWithShape="1">
          <a:blip r:embed="rId4">
            <a:alphaModFix/>
          </a:blip>
          <a:srcRect/>
          <a:stretch/>
        </p:blipFill>
        <p:spPr>
          <a:xfrm>
            <a:off x="4957023" y="2078361"/>
            <a:ext cx="2048400" cy="193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xfrm>
            <a:off x="311700" y="2433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Accuracy Comparison (Young’s Modulus)</a:t>
            </a:r>
          </a:p>
        </p:txBody>
      </p:sp>
      <p:pic>
        <p:nvPicPr>
          <p:cNvPr id="400" name="Shape 400"/>
          <p:cNvPicPr preferRelativeResize="0"/>
          <p:nvPr/>
        </p:nvPicPr>
        <p:blipFill>
          <a:blip r:embed="rId3">
            <a:alphaModFix/>
          </a:blip>
          <a:stretch>
            <a:fillRect/>
          </a:stretch>
        </p:blipFill>
        <p:spPr>
          <a:xfrm>
            <a:off x="1256300" y="968425"/>
            <a:ext cx="6631399" cy="4003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txBox="1">
            <a:spLocks noGrp="1"/>
          </p:cNvSpPr>
          <p:nvPr>
            <p:ph type="title"/>
          </p:nvPr>
        </p:nvSpPr>
        <p:spPr>
          <a:xfrm>
            <a:off x="311700" y="228350"/>
            <a:ext cx="8520600" cy="572700"/>
          </a:xfrm>
          <a:prstGeom prst="rect">
            <a:avLst/>
          </a:prstGeom>
        </p:spPr>
        <p:txBody>
          <a:bodyPr lIns="91425" tIns="91425" rIns="91425" bIns="91425" anchor="t" anchorCtr="0">
            <a:noAutofit/>
          </a:bodyPr>
          <a:lstStyle/>
          <a:p>
            <a:pPr lvl="0">
              <a:spcBef>
                <a:spcPts val="0"/>
              </a:spcBef>
              <a:buNone/>
            </a:pPr>
            <a:r>
              <a:rPr lang="en" dirty="0"/>
              <a:t>Percentage Error - Glass Epoxy (Young’s Modulus)</a:t>
            </a:r>
          </a:p>
          <a:p>
            <a:pPr lvl="0">
              <a:spcBef>
                <a:spcPts val="0"/>
              </a:spcBef>
              <a:buNone/>
            </a:pPr>
            <a:endParaRPr dirty="0"/>
          </a:p>
        </p:txBody>
      </p:sp>
      <p:pic>
        <p:nvPicPr>
          <p:cNvPr id="406" name="Shape 406"/>
          <p:cNvPicPr preferRelativeResize="0"/>
          <p:nvPr/>
        </p:nvPicPr>
        <p:blipFill>
          <a:blip r:embed="rId3">
            <a:alphaModFix/>
          </a:blip>
          <a:stretch>
            <a:fillRect/>
          </a:stretch>
        </p:blipFill>
        <p:spPr>
          <a:xfrm>
            <a:off x="1706262" y="1050925"/>
            <a:ext cx="5731462"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311700" y="229258"/>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Accuracy Comparison (Young’s Modulus)</a:t>
            </a:r>
          </a:p>
        </p:txBody>
      </p:sp>
      <p:pic>
        <p:nvPicPr>
          <p:cNvPr id="412" name="Shape 412"/>
          <p:cNvPicPr preferRelativeResize="0"/>
          <p:nvPr/>
        </p:nvPicPr>
        <p:blipFill>
          <a:blip r:embed="rId3">
            <a:alphaModFix/>
          </a:blip>
          <a:stretch>
            <a:fillRect/>
          </a:stretch>
        </p:blipFill>
        <p:spPr>
          <a:xfrm>
            <a:off x="1417937" y="996100"/>
            <a:ext cx="6308123" cy="3831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Percentage Error - Boron Epoxy (Young’s Modulus)</a:t>
            </a:r>
          </a:p>
          <a:p>
            <a:pPr lvl="0">
              <a:spcBef>
                <a:spcPts val="0"/>
              </a:spcBef>
              <a:buNone/>
            </a:pPr>
            <a:endParaRPr dirty="0"/>
          </a:p>
          <a:p>
            <a:pPr lvl="0">
              <a:spcBef>
                <a:spcPts val="0"/>
              </a:spcBef>
              <a:buNone/>
            </a:pPr>
            <a:endParaRPr dirty="0"/>
          </a:p>
        </p:txBody>
      </p:sp>
      <p:pic>
        <p:nvPicPr>
          <p:cNvPr id="418" name="Shape 418"/>
          <p:cNvPicPr preferRelativeResize="0"/>
          <p:nvPr/>
        </p:nvPicPr>
        <p:blipFill>
          <a:blip r:embed="rId3">
            <a:alphaModFix/>
          </a:blip>
          <a:stretch>
            <a:fillRect/>
          </a:stretch>
        </p:blipFill>
        <p:spPr>
          <a:xfrm>
            <a:off x="1706262" y="1161300"/>
            <a:ext cx="5731462" cy="3820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185" name="Shape 185"/>
          <p:cNvGrpSpPr/>
          <p:nvPr/>
        </p:nvGrpSpPr>
        <p:grpSpPr>
          <a:xfrm>
            <a:off x="431925" y="1304875"/>
            <a:ext cx="2628925" cy="3416400"/>
            <a:chOff x="431925" y="1304875"/>
            <a:chExt cx="2628925" cy="3416400"/>
          </a:xfrm>
        </p:grpSpPr>
        <p:sp>
          <p:nvSpPr>
            <p:cNvPr id="186" name="Shape 186"/>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88" name="Shape 188"/>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dirty="0">
                <a:solidFill>
                  <a:schemeClr val="lt1"/>
                </a:solidFill>
                <a:latin typeface="Average"/>
                <a:ea typeface="Average"/>
                <a:cs typeface="Average"/>
                <a:sym typeface="Average"/>
              </a:rPr>
              <a:t>Airbus A380</a:t>
            </a:r>
          </a:p>
        </p:txBody>
      </p:sp>
      <p:sp>
        <p:nvSpPr>
          <p:cNvPr id="189" name="Shape 189"/>
          <p:cNvSpPr txBox="1">
            <a:spLocks noGrp="1"/>
          </p:cNvSpPr>
          <p:nvPr>
            <p:ph type="body" idx="4294967295"/>
          </p:nvPr>
        </p:nvSpPr>
        <p:spPr>
          <a:xfrm>
            <a:off x="508325" y="1850300"/>
            <a:ext cx="2478600" cy="279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dirty="0">
                <a:solidFill>
                  <a:srgbClr val="FFFFFF"/>
                </a:solidFill>
                <a:latin typeface="Average"/>
                <a:ea typeface="Average"/>
                <a:cs typeface="Average"/>
                <a:sym typeface="Average"/>
              </a:rPr>
              <a:t>More than 20 % of the A380 is made of composite materials, mainly plastic reinforced with carbon fibres. The design is the first large-scale use of glass-fibre-reinforced aluminium, a new composite that is 25 % stronger than conventional airframe aluminium but 20 % lighter.</a:t>
            </a:r>
          </a:p>
        </p:txBody>
      </p:sp>
      <p:pic>
        <p:nvPicPr>
          <p:cNvPr id="190" name="Shape 190" descr="downloadpic.php"/>
          <p:cNvPicPr preferRelativeResize="0"/>
          <p:nvPr/>
        </p:nvPicPr>
        <p:blipFill rotWithShape="1">
          <a:blip r:embed="rId3">
            <a:alphaModFix/>
          </a:blip>
          <a:srcRect/>
          <a:stretch/>
        </p:blipFill>
        <p:spPr>
          <a:xfrm>
            <a:off x="3348523" y="1304875"/>
            <a:ext cx="5483700" cy="3416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Conclusions: Findings of the Present Work</a:t>
            </a:r>
          </a:p>
        </p:txBody>
      </p:sp>
      <p:sp>
        <p:nvSpPr>
          <p:cNvPr id="424" name="Shape 42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457200" marR="0" lvl="0" indent="-317500" algn="l" rtl="0">
              <a:lnSpc>
                <a:spcPct val="150000"/>
              </a:lnSpc>
              <a:spcBef>
                <a:spcPts val="1600"/>
              </a:spcBef>
              <a:spcAft>
                <a:spcPts val="0"/>
              </a:spcAft>
              <a:buClr>
                <a:schemeClr val="accent3"/>
              </a:buClr>
              <a:buSzPct val="100000"/>
              <a:buFont typeface="Average"/>
              <a:buChar char="●"/>
            </a:pPr>
            <a:r>
              <a:rPr lang="en" sz="1400"/>
              <a:t>A data set comprising nearly </a:t>
            </a:r>
            <a:r>
              <a:rPr lang="en" sz="1400" b="1"/>
              <a:t>300 different types of materials</a:t>
            </a:r>
            <a:r>
              <a:rPr lang="en" sz="1400"/>
              <a:t>, when fed to the Machine Learning model, is </a:t>
            </a:r>
            <a:r>
              <a:rPr lang="en" sz="1400" b="1"/>
              <a:t>satisfactorily sufficient</a:t>
            </a:r>
            <a:r>
              <a:rPr lang="en" sz="1400"/>
              <a:t> in predicting properties of virtually all materials in the range of the data.</a:t>
            </a:r>
          </a:p>
          <a:p>
            <a:pPr marL="457200" marR="0" lvl="0" indent="-317500" algn="l" rtl="0">
              <a:lnSpc>
                <a:spcPct val="150000"/>
              </a:lnSpc>
              <a:spcBef>
                <a:spcPts val="1600"/>
              </a:spcBef>
              <a:spcAft>
                <a:spcPts val="0"/>
              </a:spcAft>
              <a:buClr>
                <a:schemeClr val="accent3"/>
              </a:buClr>
              <a:buSzPct val="100000"/>
              <a:buFont typeface="Average"/>
              <a:buChar char="●"/>
            </a:pPr>
            <a:r>
              <a:rPr lang="en" sz="1400" b="1"/>
              <a:t>Ensembles </a:t>
            </a:r>
            <a:r>
              <a:rPr lang="en" sz="1400"/>
              <a:t>of several different Machine Learning models tend to </a:t>
            </a:r>
            <a:r>
              <a:rPr lang="en" sz="1400" b="1"/>
              <a:t>perform better</a:t>
            </a:r>
            <a:r>
              <a:rPr lang="en" sz="1400"/>
              <a:t> than more powerful single models in capturing trends in the data. Furthermore, it also helps in reducing overfitting and building a more robust model.</a:t>
            </a:r>
          </a:p>
          <a:p>
            <a:pPr marL="457200" marR="0" lvl="0" indent="-317500" algn="l" rtl="0">
              <a:lnSpc>
                <a:spcPct val="150000"/>
              </a:lnSpc>
              <a:spcBef>
                <a:spcPts val="1600"/>
              </a:spcBef>
              <a:spcAft>
                <a:spcPts val="0"/>
              </a:spcAft>
              <a:buClr>
                <a:schemeClr val="accent3"/>
              </a:buClr>
              <a:buSzPct val="100000"/>
              <a:buFont typeface="Average"/>
              <a:buChar char="●"/>
            </a:pPr>
            <a:r>
              <a:rPr lang="en" sz="1400"/>
              <a:t>A Machine Learning approach for </a:t>
            </a:r>
            <a:r>
              <a:rPr lang="en" sz="1400" b="1"/>
              <a:t>constructing the stress-strain curve</a:t>
            </a:r>
            <a:r>
              <a:rPr lang="en" sz="1400"/>
              <a:t> of a new composite material gives </a:t>
            </a:r>
            <a:r>
              <a:rPr lang="en" sz="1400" b="1"/>
              <a:t>promising results</a:t>
            </a:r>
            <a:r>
              <a:rPr lang="en" sz="1400"/>
              <a:t> on different materials with different volume fractions, provided the strain is in the range of the data.</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dirty="0"/>
              <a:t>Conclusions: Future Scope</a:t>
            </a:r>
          </a:p>
        </p:txBody>
      </p:sp>
      <p:sp>
        <p:nvSpPr>
          <p:cNvPr id="430" name="Shape 430"/>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457200" marR="0" lvl="0" indent="-311150" algn="l" rtl="0">
              <a:lnSpc>
                <a:spcPct val="150000"/>
              </a:lnSpc>
              <a:spcBef>
                <a:spcPts val="1600"/>
              </a:spcBef>
              <a:spcAft>
                <a:spcPts val="0"/>
              </a:spcAft>
              <a:buClr>
                <a:schemeClr val="accent3"/>
              </a:buClr>
              <a:buSzPct val="100000"/>
              <a:buFont typeface="Average"/>
              <a:buChar char="●"/>
            </a:pPr>
            <a:r>
              <a:rPr lang="en" sz="1300" b="1" dirty="0"/>
              <a:t>Variation in several other properties</a:t>
            </a:r>
            <a:r>
              <a:rPr lang="en" sz="1300" dirty="0"/>
              <a:t> of materials like de-bonding of particles/fibres, ductility, and matrix failure (which can be used to calculate toughness and strength) can be introduced.</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A </a:t>
            </a:r>
            <a:r>
              <a:rPr lang="en" sz="1300" b="1" dirty="0"/>
              <a:t>more comprehensive database</a:t>
            </a:r>
            <a:r>
              <a:rPr lang="en" sz="1300" dirty="0"/>
              <a:t> containing information on the manufacturing process of a material, shape, size, etc. can be constructed to enable this data to be used in industry.</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Development of </a:t>
            </a:r>
            <a:r>
              <a:rPr lang="en" sz="1300" b="1" dirty="0"/>
              <a:t>faster and automated techniques</a:t>
            </a:r>
            <a:r>
              <a:rPr lang="en" sz="1300" dirty="0"/>
              <a:t> for generation of composite materials with </a:t>
            </a:r>
            <a:r>
              <a:rPr lang="en" sz="1300" b="1" dirty="0"/>
              <a:t>high volume fractions</a:t>
            </a:r>
            <a:r>
              <a:rPr lang="en" sz="1300" dirty="0"/>
              <a:t>.</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The analysis can be extended to particles/fibres of </a:t>
            </a:r>
            <a:r>
              <a:rPr lang="en" sz="1300" b="1" dirty="0"/>
              <a:t>different diameters</a:t>
            </a:r>
            <a:r>
              <a:rPr lang="en" sz="1300" dirty="0"/>
              <a:t>.</a:t>
            </a:r>
          </a:p>
          <a:p>
            <a:pPr marL="457200" marR="0" lvl="0" indent="-311150" algn="l" rtl="0">
              <a:lnSpc>
                <a:spcPct val="150000"/>
              </a:lnSpc>
              <a:spcBef>
                <a:spcPts val="1600"/>
              </a:spcBef>
              <a:spcAft>
                <a:spcPts val="0"/>
              </a:spcAft>
              <a:buClr>
                <a:schemeClr val="accent3"/>
              </a:buClr>
              <a:buSzPct val="100000"/>
              <a:buFont typeface="Average"/>
              <a:buChar char="●"/>
            </a:pPr>
            <a:r>
              <a:rPr lang="en" sz="1300" dirty="0"/>
              <a:t>The analysis can be </a:t>
            </a:r>
            <a:r>
              <a:rPr lang="en" sz="1300" b="1" dirty="0"/>
              <a:t>extended to 3 dimensions</a:t>
            </a:r>
            <a:r>
              <a:rPr lang="en" sz="1300" dirty="0"/>
              <a:t> with the introduction of particles. However, it would be significantly more computationally expensive.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Shape 435" descr="Btp.jpg"/>
          <p:cNvPicPr preferRelativeResize="0"/>
          <p:nvPr/>
        </p:nvPicPr>
        <p:blipFill rotWithShape="1">
          <a:blip r:embed="rId3">
            <a:alphaModFix/>
          </a:blip>
          <a:srcRect/>
          <a:stretch/>
        </p:blipFill>
        <p:spPr>
          <a:xfrm>
            <a:off x="1949686" y="823312"/>
            <a:ext cx="5244600" cy="3496800"/>
          </a:xfrm>
          <a:prstGeom prst="rect">
            <a:avLst/>
          </a:prstGeom>
          <a:noFill/>
          <a:ln>
            <a:noFill/>
          </a:ln>
        </p:spPr>
      </p:pic>
      <p:sp>
        <p:nvSpPr>
          <p:cNvPr id="436" name="Shape 436"/>
          <p:cNvSpPr txBox="1"/>
          <p:nvPr/>
        </p:nvSpPr>
        <p:spPr>
          <a:xfrm>
            <a:off x="4911275" y="1431125"/>
            <a:ext cx="2283000" cy="531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434343"/>
              </a:buClr>
              <a:buSzPct val="25000"/>
              <a:buFont typeface="Calibri"/>
              <a:buNone/>
            </a:pPr>
            <a:r>
              <a:rPr lang="en" sz="3000" b="1" i="0" u="none" strike="noStrike" cap="none" dirty="0">
                <a:solidFill>
                  <a:srgbClr val="434343"/>
                </a:solidFill>
                <a:latin typeface="Calibri"/>
                <a:ea typeface="Calibri"/>
                <a:cs typeface="Calibri"/>
                <a:sym typeface="Calibri"/>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196" name="Shape 196"/>
          <p:cNvGrpSpPr/>
          <p:nvPr/>
        </p:nvGrpSpPr>
        <p:grpSpPr>
          <a:xfrm>
            <a:off x="431925" y="1304875"/>
            <a:ext cx="2628925" cy="3416400"/>
            <a:chOff x="431925" y="1304875"/>
            <a:chExt cx="2628925" cy="3416400"/>
          </a:xfrm>
        </p:grpSpPr>
        <p:sp>
          <p:nvSpPr>
            <p:cNvPr id="197" name="Shape 197"/>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99" name="Shape 199"/>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a:solidFill>
                  <a:schemeClr val="lt1"/>
                </a:solidFill>
              </a:rPr>
              <a:t>Automobiles</a:t>
            </a:r>
          </a:p>
        </p:txBody>
      </p:sp>
      <p:sp>
        <p:nvSpPr>
          <p:cNvPr id="200" name="Shape 200"/>
          <p:cNvSpPr txBox="1">
            <a:spLocks noGrp="1"/>
          </p:cNvSpPr>
          <p:nvPr>
            <p:ph type="body" idx="4294967295"/>
          </p:nvPr>
        </p:nvSpPr>
        <p:spPr>
          <a:xfrm>
            <a:off x="507087" y="1766275"/>
            <a:ext cx="2478600" cy="2794800"/>
          </a:xfrm>
          <a:prstGeom prst="rect">
            <a:avLst/>
          </a:prstGeom>
          <a:noFill/>
          <a:ln>
            <a:noFill/>
          </a:ln>
        </p:spPr>
        <p:txBody>
          <a:bodyPr lIns="91425" tIns="91425" rIns="91425" bIns="91425" anchor="t" anchorCtr="0">
            <a:noAutofit/>
          </a:bodyPr>
          <a:lstStyle/>
          <a:p>
            <a:pPr marL="0" marR="0" lvl="0" indent="-69850" algn="l" rtl="0">
              <a:lnSpc>
                <a:spcPct val="115000"/>
              </a:lnSpc>
              <a:spcBef>
                <a:spcPts val="0"/>
              </a:spcBef>
              <a:spcAft>
                <a:spcPts val="0"/>
              </a:spcAft>
              <a:buClr>
                <a:srgbClr val="000000"/>
              </a:buClr>
              <a:buSzPct val="78571"/>
              <a:buFont typeface="Arial"/>
              <a:buNone/>
            </a:pPr>
            <a:r>
              <a:rPr lang="en" sz="1400">
                <a:solidFill>
                  <a:srgbClr val="FFFFFF"/>
                </a:solidFill>
              </a:rPr>
              <a:t>Composites are being used increasingly in the automotive industry due to their</a:t>
            </a:r>
          </a:p>
          <a:p>
            <a:pPr marL="0" marR="0" lvl="0" indent="-69850" algn="l" rtl="0">
              <a:lnSpc>
                <a:spcPct val="115000"/>
              </a:lnSpc>
              <a:spcBef>
                <a:spcPts val="0"/>
              </a:spcBef>
              <a:spcAft>
                <a:spcPts val="0"/>
              </a:spcAft>
              <a:buClr>
                <a:srgbClr val="000000"/>
              </a:buClr>
              <a:buSzPct val="78571"/>
              <a:buFont typeface="Arial"/>
              <a:buNone/>
            </a:pPr>
            <a:r>
              <a:rPr lang="en" sz="1400">
                <a:solidFill>
                  <a:srgbClr val="FFFFFF"/>
                </a:solidFill>
              </a:rPr>
              <a:t>strength, quality and light-weight. The materials used in automotive engineering play key roles in making lighter vehicles and ultimately lower emissions.</a:t>
            </a:r>
          </a:p>
          <a:p>
            <a:pPr marL="0" marR="0" lvl="0" indent="-69850" algn="l" rtl="0">
              <a:lnSpc>
                <a:spcPct val="115000"/>
              </a:lnSpc>
              <a:spcBef>
                <a:spcPts val="0"/>
              </a:spcBef>
              <a:spcAft>
                <a:spcPts val="0"/>
              </a:spcAft>
              <a:buClr>
                <a:srgbClr val="000000"/>
              </a:buClr>
              <a:buSzPct val="78571"/>
              <a:buFont typeface="Arial"/>
              <a:buNone/>
            </a:pPr>
            <a:endParaRPr sz="1400">
              <a:solidFill>
                <a:srgbClr val="FFFFFF"/>
              </a:solidFill>
            </a:endParaRPr>
          </a:p>
          <a:p>
            <a:pPr marL="0" marR="0" lvl="0" indent="0" algn="l" rtl="0">
              <a:lnSpc>
                <a:spcPct val="115000"/>
              </a:lnSpc>
              <a:spcBef>
                <a:spcPts val="0"/>
              </a:spcBef>
              <a:spcAft>
                <a:spcPts val="0"/>
              </a:spcAft>
              <a:buClr>
                <a:schemeClr val="accent3"/>
              </a:buClr>
              <a:buSzPct val="25000"/>
              <a:buFont typeface="Average"/>
              <a:buNone/>
            </a:pPr>
            <a:endParaRPr sz="1400">
              <a:solidFill>
                <a:srgbClr val="FFFFFF"/>
              </a:solidFill>
            </a:endParaRPr>
          </a:p>
        </p:txBody>
      </p:sp>
      <p:pic>
        <p:nvPicPr>
          <p:cNvPr id="201" name="Shape 201"/>
          <p:cNvPicPr preferRelativeResize="0"/>
          <p:nvPr/>
        </p:nvPicPr>
        <p:blipFill rotWithShape="1">
          <a:blip r:embed="rId3">
            <a:alphaModFix/>
          </a:blip>
          <a:srcRect b="24391"/>
          <a:stretch/>
        </p:blipFill>
        <p:spPr>
          <a:xfrm>
            <a:off x="3481850" y="1568600"/>
            <a:ext cx="5229723" cy="2888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Applications </a:t>
            </a:r>
          </a:p>
        </p:txBody>
      </p:sp>
      <p:grpSp>
        <p:nvGrpSpPr>
          <p:cNvPr id="207" name="Shape 207"/>
          <p:cNvGrpSpPr/>
          <p:nvPr/>
        </p:nvGrpSpPr>
        <p:grpSpPr>
          <a:xfrm>
            <a:off x="431925" y="1304875"/>
            <a:ext cx="2628925" cy="3416400"/>
            <a:chOff x="431925" y="1304875"/>
            <a:chExt cx="2628925" cy="3416400"/>
          </a:xfrm>
        </p:grpSpPr>
        <p:sp>
          <p:nvSpPr>
            <p:cNvPr id="208" name="Shape 208"/>
            <p:cNvSpPr txBox="1"/>
            <p:nvPr/>
          </p:nvSpPr>
          <p:spPr>
            <a:xfrm>
              <a:off x="431925" y="1304875"/>
              <a:ext cx="2628900" cy="464100"/>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Shape 209"/>
            <p:cNvSpPr/>
            <p:nvPr/>
          </p:nvSpPr>
          <p:spPr>
            <a:xfrm>
              <a:off x="431950" y="1304875"/>
              <a:ext cx="2628900"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210" name="Shape 210"/>
          <p:cNvSpPr txBox="1">
            <a:spLocks noGrp="1"/>
          </p:cNvSpPr>
          <p:nvPr>
            <p:ph type="body" idx="4294967295"/>
          </p:nvPr>
        </p:nvSpPr>
        <p:spPr>
          <a:xfrm>
            <a:off x="506425" y="1304875"/>
            <a:ext cx="2494500" cy="461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a:solidFill>
                  <a:schemeClr val="lt1"/>
                </a:solidFill>
                <a:latin typeface="Average"/>
                <a:ea typeface="Average"/>
                <a:cs typeface="Average"/>
                <a:sym typeface="Average"/>
              </a:rPr>
              <a:t>Wind Turbine</a:t>
            </a:r>
          </a:p>
        </p:txBody>
      </p:sp>
      <p:sp>
        <p:nvSpPr>
          <p:cNvPr id="211" name="Shape 211"/>
          <p:cNvSpPr txBox="1">
            <a:spLocks noGrp="1"/>
          </p:cNvSpPr>
          <p:nvPr>
            <p:ph type="body" idx="4294967295"/>
          </p:nvPr>
        </p:nvSpPr>
        <p:spPr>
          <a:xfrm>
            <a:off x="507087" y="1842475"/>
            <a:ext cx="2478600" cy="2794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a:solidFill>
                  <a:srgbClr val="FFFFFF"/>
                </a:solidFill>
                <a:latin typeface="Average"/>
                <a:ea typeface="Average"/>
                <a:cs typeface="Average"/>
                <a:sym typeface="Average"/>
              </a:rPr>
              <a:t>Currently, carbon fiber is used primarily in the spar, or structural element, of wind blades longer than 45m/148 ft, both for land-based and offshore systems. The higher stiffness and lower density of CF allows a thinner blade profile while producing stiffer, lighter blades.</a:t>
            </a:r>
          </a:p>
        </p:txBody>
      </p:sp>
      <p:pic>
        <p:nvPicPr>
          <p:cNvPr id="212" name="Shape 212" descr="wind-farm-sunset-2.jpg"/>
          <p:cNvPicPr preferRelativeResize="0"/>
          <p:nvPr/>
        </p:nvPicPr>
        <p:blipFill rotWithShape="1">
          <a:blip r:embed="rId3">
            <a:alphaModFix/>
          </a:blip>
          <a:srcRect/>
          <a:stretch/>
        </p:blipFill>
        <p:spPr>
          <a:xfrm>
            <a:off x="3354550" y="1304875"/>
            <a:ext cx="5477700"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panose="020F0502020204030204" pitchFamily="34" charset="0"/>
                <a:cs typeface="Calibri" panose="020F0502020204030204" pitchFamily="34" charset="0"/>
                <a:sym typeface="Calibri"/>
              </a:rPr>
              <a:t>Challenges</a:t>
            </a:r>
          </a:p>
        </p:txBody>
      </p:sp>
      <p:sp>
        <p:nvSpPr>
          <p:cNvPr id="218" name="Shape 218"/>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Since precise material properties are often needed to satisfy industrial needs and criteria, design of composites with </a:t>
            </a:r>
            <a:r>
              <a:rPr lang="en" sz="1800" b="1" i="0" u="none" strike="noStrike" cap="none" dirty="0">
                <a:solidFill>
                  <a:srgbClr val="FFFFFF"/>
                </a:solidFill>
                <a:latin typeface="Average"/>
                <a:ea typeface="Average"/>
                <a:cs typeface="Average"/>
                <a:sym typeface="Average"/>
              </a:rPr>
              <a:t>tailored properties</a:t>
            </a:r>
            <a:r>
              <a:rPr lang="en" sz="1800" b="0" i="0" u="none" strike="noStrike" cap="none" dirty="0">
                <a:solidFill>
                  <a:srgbClr val="FFFFFF"/>
                </a:solidFill>
                <a:latin typeface="Average"/>
                <a:ea typeface="Average"/>
                <a:cs typeface="Average"/>
                <a:sym typeface="Average"/>
              </a:rPr>
              <a:t> is of utmost importance. </a:t>
            </a:r>
          </a:p>
          <a:p>
            <a:pPr marL="0" marR="0" lvl="0" indent="0" algn="l" rtl="0">
              <a:lnSpc>
                <a:spcPct val="115000"/>
              </a:lnSpc>
              <a:spcBef>
                <a:spcPts val="1600"/>
              </a:spcBef>
              <a:spcAft>
                <a:spcPts val="0"/>
              </a:spcAft>
              <a:buClr>
                <a:schemeClr val="accent3"/>
              </a:buClr>
              <a:buSzPct val="25000"/>
              <a:buFont typeface="Average"/>
              <a:buNone/>
            </a:pPr>
            <a:r>
              <a:rPr lang="en" sz="1800" b="0" i="0" u="none" strike="noStrike" cap="none" dirty="0">
                <a:solidFill>
                  <a:srgbClr val="FFFFFF"/>
                </a:solidFill>
                <a:latin typeface="Average"/>
                <a:ea typeface="Average"/>
                <a:cs typeface="Average"/>
                <a:sym typeface="Average"/>
              </a:rPr>
              <a:t>The design and analysis of such composites faces following challenges - </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Computational Expense</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Heavy Simulations</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Rigorous Experimentation</a:t>
            </a:r>
          </a:p>
          <a:p>
            <a:pPr marL="457200" marR="0" lvl="0" indent="-342900" algn="l" rtl="0">
              <a:lnSpc>
                <a:spcPct val="115000"/>
              </a:lnSpc>
              <a:spcBef>
                <a:spcPts val="1600"/>
              </a:spcBef>
              <a:spcAft>
                <a:spcPts val="0"/>
              </a:spcAft>
              <a:buClr>
                <a:srgbClr val="FFFFFF"/>
              </a:buClr>
              <a:buSzPct val="100000"/>
              <a:buFont typeface="Average"/>
              <a:buChar char="●"/>
            </a:pPr>
            <a:r>
              <a:rPr lang="en" sz="1800" b="0" i="0" u="none" strike="noStrike" cap="none" dirty="0">
                <a:solidFill>
                  <a:srgbClr val="FFFFFF"/>
                </a:solidFill>
                <a:latin typeface="Average"/>
                <a:ea typeface="Average"/>
                <a:cs typeface="Average"/>
                <a:sym typeface="Average"/>
              </a:rPr>
              <a:t>Time Expensive Process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Project Objective</a:t>
            </a:r>
          </a:p>
        </p:txBody>
      </p:sp>
      <p:sp>
        <p:nvSpPr>
          <p:cNvPr id="224" name="Shape 224"/>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3600" b="1" i="0" u="none" strike="noStrike" cap="none">
                <a:solidFill>
                  <a:schemeClr val="dk1"/>
                </a:solidFill>
                <a:latin typeface="Calibri"/>
                <a:ea typeface="Calibri"/>
                <a:cs typeface="Calibri"/>
                <a:sym typeface="Calibri"/>
              </a:rPr>
              <a:t>To develop an algorithmic framework to predict properties of composites to aid in meta-modelling process.</a:t>
            </a:r>
          </a:p>
          <a:p>
            <a:pPr marL="0" marR="0" lvl="0" indent="0" algn="l" rtl="0">
              <a:lnSpc>
                <a:spcPct val="115000"/>
              </a:lnSpc>
              <a:spcBef>
                <a:spcPts val="0"/>
              </a:spcBef>
              <a:spcAft>
                <a:spcPts val="0"/>
              </a:spcAft>
              <a:buClr>
                <a:schemeClr val="accent3"/>
              </a:buClr>
              <a:buSzPct val="25000"/>
              <a:buFont typeface="Average"/>
              <a:buNone/>
            </a:pPr>
            <a:endParaRPr sz="1800" b="0" i="0" u="none" strike="noStrike" cap="none">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447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000" b="0" i="0" u="none" strike="noStrike" cap="none" dirty="0">
                <a:solidFill>
                  <a:schemeClr val="dk1"/>
                </a:solidFill>
                <a:latin typeface="Calibri"/>
                <a:ea typeface="Calibri"/>
                <a:cs typeface="Calibri"/>
                <a:sym typeface="Calibri"/>
              </a:rPr>
              <a:t>Project Timeline</a:t>
            </a:r>
          </a:p>
        </p:txBody>
      </p:sp>
      <p:pic>
        <p:nvPicPr>
          <p:cNvPr id="230" name="Shape 230"/>
          <p:cNvPicPr preferRelativeResize="0"/>
          <p:nvPr/>
        </p:nvPicPr>
        <p:blipFill>
          <a:blip r:embed="rId3">
            <a:alphaModFix/>
          </a:blip>
          <a:stretch>
            <a:fillRect/>
          </a:stretch>
        </p:blipFill>
        <p:spPr>
          <a:xfrm>
            <a:off x="1085250" y="689774"/>
            <a:ext cx="6973505" cy="422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p:nvPr/>
        </p:nvSpPr>
        <p:spPr>
          <a:xfrm>
            <a:off x="1138225" y="1174475"/>
            <a:ext cx="1930200" cy="635999"/>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Random Sequential Adsorption</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36" name="Shape 236"/>
          <p:cNvSpPr txBox="1"/>
          <p:nvPr/>
        </p:nvSpPr>
        <p:spPr>
          <a:xfrm>
            <a:off x="1340275" y="2263236"/>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Images</a:t>
            </a:r>
          </a:p>
        </p:txBody>
      </p:sp>
      <p:sp>
        <p:nvSpPr>
          <p:cNvPr id="237" name="Shape 237"/>
          <p:cNvSpPr txBox="1"/>
          <p:nvPr/>
        </p:nvSpPr>
        <p:spPr>
          <a:xfrm>
            <a:off x="4084325" y="2182400"/>
            <a:ext cx="1682099" cy="537599"/>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Image Data Extraction</a:t>
            </a:r>
          </a:p>
        </p:txBody>
      </p:sp>
      <p:sp>
        <p:nvSpPr>
          <p:cNvPr id="238" name="Shape 238"/>
          <p:cNvSpPr txBox="1"/>
          <p:nvPr/>
        </p:nvSpPr>
        <p:spPr>
          <a:xfrm>
            <a:off x="6898421" y="13045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Master Data</a:t>
            </a:r>
          </a:p>
        </p:txBody>
      </p:sp>
      <p:cxnSp>
        <p:nvCxnSpPr>
          <p:cNvPr id="239" name="Shape 239"/>
          <p:cNvCxnSpPr>
            <a:stCxn id="238" idx="2"/>
          </p:cNvCxnSpPr>
          <p:nvPr/>
        </p:nvCxnSpPr>
        <p:spPr>
          <a:xfrm>
            <a:off x="7739471" y="1680425"/>
            <a:ext cx="0" cy="1488300"/>
          </a:xfrm>
          <a:prstGeom prst="straightConnector1">
            <a:avLst/>
          </a:prstGeom>
          <a:noFill/>
          <a:ln w="9525" cap="flat" cmpd="sng">
            <a:solidFill>
              <a:schemeClr val="dk2"/>
            </a:solidFill>
            <a:prstDash val="solid"/>
            <a:round/>
            <a:headEnd type="none" w="med" len="med"/>
            <a:tailEnd type="triangle" w="lg" len="lg"/>
          </a:ln>
        </p:spPr>
      </p:cxnSp>
      <p:sp>
        <p:nvSpPr>
          <p:cNvPr id="240" name="Shape 240"/>
          <p:cNvSpPr txBox="1"/>
          <p:nvPr/>
        </p:nvSpPr>
        <p:spPr>
          <a:xfrm>
            <a:off x="6898421" y="31688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Preprocessed Data</a:t>
            </a:r>
          </a:p>
        </p:txBody>
      </p:sp>
      <p:sp>
        <p:nvSpPr>
          <p:cNvPr id="241" name="Shape 241"/>
          <p:cNvSpPr txBox="1"/>
          <p:nvPr/>
        </p:nvSpPr>
        <p:spPr>
          <a:xfrm>
            <a:off x="3909119" y="3168805"/>
            <a:ext cx="2032500" cy="375898"/>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Machine Learning</a:t>
            </a:r>
          </a:p>
        </p:txBody>
      </p:sp>
      <p:sp>
        <p:nvSpPr>
          <p:cNvPr id="242" name="Shape 242"/>
          <p:cNvSpPr txBox="1"/>
          <p:nvPr/>
        </p:nvSpPr>
        <p:spPr>
          <a:xfrm>
            <a:off x="1340266" y="3168808"/>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Trained Model</a:t>
            </a:r>
          </a:p>
        </p:txBody>
      </p:sp>
      <p:sp>
        <p:nvSpPr>
          <p:cNvPr id="243" name="Shape 243"/>
          <p:cNvSpPr txBox="1"/>
          <p:nvPr/>
        </p:nvSpPr>
        <p:spPr>
          <a:xfrm>
            <a:off x="1340266" y="4180692"/>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Predictions</a:t>
            </a:r>
          </a:p>
        </p:txBody>
      </p:sp>
      <p:sp>
        <p:nvSpPr>
          <p:cNvPr id="244" name="Shape 244"/>
          <p:cNvSpPr txBox="1"/>
          <p:nvPr/>
        </p:nvSpPr>
        <p:spPr>
          <a:xfrm>
            <a:off x="4162364" y="4180692"/>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Validation</a:t>
            </a:r>
          </a:p>
        </p:txBody>
      </p:sp>
      <p:cxnSp>
        <p:nvCxnSpPr>
          <p:cNvPr id="245" name="Shape 245"/>
          <p:cNvCxnSpPr>
            <a:stCxn id="236" idx="3"/>
            <a:endCxn id="237" idx="1"/>
          </p:cNvCxnSpPr>
          <p:nvPr/>
        </p:nvCxnSpPr>
        <p:spPr>
          <a:xfrm>
            <a:off x="2866375" y="2451186"/>
            <a:ext cx="1218000" cy="0"/>
          </a:xfrm>
          <a:prstGeom prst="straightConnector1">
            <a:avLst/>
          </a:prstGeom>
          <a:noFill/>
          <a:ln w="9525" cap="flat" cmpd="sng">
            <a:solidFill>
              <a:schemeClr val="dk2"/>
            </a:solidFill>
            <a:prstDash val="solid"/>
            <a:round/>
            <a:headEnd type="none" w="med" len="med"/>
            <a:tailEnd type="triangle" w="lg" len="lg"/>
          </a:ln>
        </p:spPr>
      </p:cxnSp>
      <p:cxnSp>
        <p:nvCxnSpPr>
          <p:cNvPr id="246" name="Shape 246"/>
          <p:cNvCxnSpPr>
            <a:stCxn id="237" idx="2"/>
            <a:endCxn id="241" idx="0"/>
          </p:cNvCxnSpPr>
          <p:nvPr/>
        </p:nvCxnSpPr>
        <p:spPr>
          <a:xfrm>
            <a:off x="4925375" y="2719999"/>
            <a:ext cx="0" cy="448800"/>
          </a:xfrm>
          <a:prstGeom prst="straightConnector1">
            <a:avLst/>
          </a:prstGeom>
          <a:noFill/>
          <a:ln w="9525" cap="flat" cmpd="sng">
            <a:solidFill>
              <a:schemeClr val="dk2"/>
            </a:solidFill>
            <a:prstDash val="solid"/>
            <a:round/>
            <a:headEnd type="none" w="med" len="med"/>
            <a:tailEnd type="triangle" w="lg" len="lg"/>
          </a:ln>
        </p:spPr>
      </p:cxnSp>
      <p:cxnSp>
        <p:nvCxnSpPr>
          <p:cNvPr id="247" name="Shape 247"/>
          <p:cNvCxnSpPr>
            <a:stCxn id="235" idx="3"/>
          </p:cNvCxnSpPr>
          <p:nvPr/>
        </p:nvCxnSpPr>
        <p:spPr>
          <a:xfrm>
            <a:off x="3068425" y="1492474"/>
            <a:ext cx="1015800" cy="0"/>
          </a:xfrm>
          <a:prstGeom prst="straightConnector1">
            <a:avLst/>
          </a:prstGeom>
          <a:noFill/>
          <a:ln w="9525" cap="flat" cmpd="sng">
            <a:solidFill>
              <a:schemeClr val="dk2"/>
            </a:solidFill>
            <a:prstDash val="solid"/>
            <a:round/>
            <a:headEnd type="none" w="med" len="med"/>
            <a:tailEnd type="triangle" w="lg" len="lg"/>
          </a:ln>
        </p:spPr>
      </p:cxnSp>
      <p:cxnSp>
        <p:nvCxnSpPr>
          <p:cNvPr id="248" name="Shape 248"/>
          <p:cNvCxnSpPr>
            <a:stCxn id="240" idx="1"/>
            <a:endCxn id="241" idx="3"/>
          </p:cNvCxnSpPr>
          <p:nvPr/>
        </p:nvCxnSpPr>
        <p:spPr>
          <a:xfrm rot="10800000">
            <a:off x="5941721" y="3356750"/>
            <a:ext cx="956700" cy="0"/>
          </a:xfrm>
          <a:prstGeom prst="straightConnector1">
            <a:avLst/>
          </a:prstGeom>
          <a:noFill/>
          <a:ln w="9525" cap="flat" cmpd="sng">
            <a:solidFill>
              <a:schemeClr val="dk2"/>
            </a:solidFill>
            <a:prstDash val="solid"/>
            <a:round/>
            <a:headEnd type="none" w="med" len="med"/>
            <a:tailEnd type="triangle" w="lg" len="lg"/>
          </a:ln>
        </p:spPr>
      </p:cxnSp>
      <p:cxnSp>
        <p:nvCxnSpPr>
          <p:cNvPr id="249" name="Shape 249"/>
          <p:cNvCxnSpPr>
            <a:stCxn id="241" idx="1"/>
            <a:endCxn id="242" idx="3"/>
          </p:cNvCxnSpPr>
          <p:nvPr/>
        </p:nvCxnSpPr>
        <p:spPr>
          <a:xfrm rot="10800000">
            <a:off x="2866319" y="3356754"/>
            <a:ext cx="1042800" cy="0"/>
          </a:xfrm>
          <a:prstGeom prst="straightConnector1">
            <a:avLst/>
          </a:prstGeom>
          <a:noFill/>
          <a:ln w="9525" cap="flat" cmpd="sng">
            <a:solidFill>
              <a:schemeClr val="dk2"/>
            </a:solidFill>
            <a:prstDash val="solid"/>
            <a:round/>
            <a:headEnd type="none" w="med" len="med"/>
            <a:tailEnd type="triangle" w="lg" len="lg"/>
          </a:ln>
        </p:spPr>
      </p:cxnSp>
      <p:cxnSp>
        <p:nvCxnSpPr>
          <p:cNvPr id="250" name="Shape 250"/>
          <p:cNvCxnSpPr>
            <a:stCxn id="242" idx="2"/>
            <a:endCxn id="243" idx="0"/>
          </p:cNvCxnSpPr>
          <p:nvPr/>
        </p:nvCxnSpPr>
        <p:spPr>
          <a:xfrm>
            <a:off x="2103316" y="3544708"/>
            <a:ext cx="0" cy="636000"/>
          </a:xfrm>
          <a:prstGeom prst="straightConnector1">
            <a:avLst/>
          </a:prstGeom>
          <a:noFill/>
          <a:ln w="9525" cap="flat" cmpd="sng">
            <a:solidFill>
              <a:schemeClr val="dk2"/>
            </a:solidFill>
            <a:prstDash val="solid"/>
            <a:round/>
            <a:headEnd type="none" w="med" len="med"/>
            <a:tailEnd type="triangle" w="lg" len="lg"/>
          </a:ln>
        </p:spPr>
      </p:cxnSp>
      <p:cxnSp>
        <p:nvCxnSpPr>
          <p:cNvPr id="251" name="Shape 251"/>
          <p:cNvCxnSpPr>
            <a:stCxn id="243" idx="3"/>
            <a:endCxn id="244" idx="1"/>
          </p:cNvCxnSpPr>
          <p:nvPr/>
        </p:nvCxnSpPr>
        <p:spPr>
          <a:xfrm>
            <a:off x="2866366" y="4368642"/>
            <a:ext cx="1296000" cy="0"/>
          </a:xfrm>
          <a:prstGeom prst="straightConnector1">
            <a:avLst/>
          </a:prstGeom>
          <a:noFill/>
          <a:ln w="9525" cap="flat" cmpd="sng">
            <a:solidFill>
              <a:schemeClr val="dk2"/>
            </a:solidFill>
            <a:prstDash val="solid"/>
            <a:round/>
            <a:headEnd type="none" w="med" len="med"/>
            <a:tailEnd type="triangle" w="lg" len="lg"/>
          </a:ln>
        </p:spPr>
      </p:cxnSp>
      <p:sp>
        <p:nvSpPr>
          <p:cNvPr id="252" name="Shape 252"/>
          <p:cNvSpPr txBox="1">
            <a:spLocks noGrp="1"/>
          </p:cNvSpPr>
          <p:nvPr>
            <p:ph type="title" idx="4294967295"/>
          </p:nvPr>
        </p:nvSpPr>
        <p:spPr>
          <a:xfrm>
            <a:off x="311700" y="42957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3000" b="0" i="0" u="none" strike="noStrike" cap="none" dirty="0">
                <a:solidFill>
                  <a:schemeClr val="dk1"/>
                </a:solidFill>
                <a:latin typeface="Calibri"/>
                <a:ea typeface="Calibri"/>
                <a:cs typeface="Calibri"/>
                <a:sym typeface="Calibri"/>
              </a:rPr>
              <a:t>General Workflow</a:t>
            </a:r>
          </a:p>
        </p:txBody>
      </p:sp>
      <p:sp>
        <p:nvSpPr>
          <p:cNvPr id="253" name="Shape 253"/>
          <p:cNvSpPr txBox="1"/>
          <p:nvPr/>
        </p:nvSpPr>
        <p:spPr>
          <a:xfrm>
            <a:off x="4084325" y="13045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FEM</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cxnSp>
        <p:nvCxnSpPr>
          <p:cNvPr id="254" name="Shape 254"/>
          <p:cNvCxnSpPr>
            <a:stCxn id="253" idx="3"/>
            <a:endCxn id="238" idx="1"/>
          </p:cNvCxnSpPr>
          <p:nvPr/>
        </p:nvCxnSpPr>
        <p:spPr>
          <a:xfrm>
            <a:off x="5766424" y="1492475"/>
            <a:ext cx="1131900" cy="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1224</Words>
  <Application>Microsoft Office PowerPoint</Application>
  <PresentationFormat>On-screen Show (16:9)</PresentationFormat>
  <Paragraphs>165</Paragraphs>
  <Slides>32</Slides>
  <Notes>32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Average</vt:lpstr>
      <vt:lpstr>Georgia</vt:lpstr>
      <vt:lpstr>Calibri</vt:lpstr>
      <vt:lpstr>Arial</vt:lpstr>
      <vt:lpstr>Times New Roman</vt:lpstr>
      <vt:lpstr>slate</vt:lpstr>
      <vt:lpstr>slate</vt:lpstr>
      <vt:lpstr>slate</vt:lpstr>
      <vt:lpstr>B.Tech. Project Data Driven Modelling of Composites</vt:lpstr>
      <vt:lpstr>Introduction</vt:lpstr>
      <vt:lpstr>Applications </vt:lpstr>
      <vt:lpstr>Applications </vt:lpstr>
      <vt:lpstr>Applications </vt:lpstr>
      <vt:lpstr>Challenges</vt:lpstr>
      <vt:lpstr>Project Objective</vt:lpstr>
      <vt:lpstr>Project Timeline</vt:lpstr>
      <vt:lpstr>General Workflow</vt:lpstr>
      <vt:lpstr>Image Data Extraction</vt:lpstr>
      <vt:lpstr>Image Data Extraction</vt:lpstr>
      <vt:lpstr>Data for Constructing Stress-Strain Curve</vt:lpstr>
      <vt:lpstr>Range of Data Considered</vt:lpstr>
      <vt:lpstr>Results: Stress-Strain Curves at Different Volume Fractions</vt:lpstr>
      <vt:lpstr>Results: Stress-Strain Curves at Different Volume Fractions </vt:lpstr>
      <vt:lpstr>Random Sequential Adsorption Model</vt:lpstr>
      <vt:lpstr>Finite Element Method</vt:lpstr>
      <vt:lpstr>Description of Generated Data</vt:lpstr>
      <vt:lpstr>Tangent Moduli Formulae</vt:lpstr>
      <vt:lpstr>Machine Learning</vt:lpstr>
      <vt:lpstr>Machine Learning</vt:lpstr>
      <vt:lpstr>Machine Learning Algorithms </vt:lpstr>
      <vt:lpstr>Procedure</vt:lpstr>
      <vt:lpstr>Procedure</vt:lpstr>
      <vt:lpstr>Procedure</vt:lpstr>
      <vt:lpstr>Accuracy Comparison (Young’s Modulus)</vt:lpstr>
      <vt:lpstr>Percentage Error - Glass Epoxy (Young’s Modulus) </vt:lpstr>
      <vt:lpstr>Accuracy Comparison (Young’s Modulus)</vt:lpstr>
      <vt:lpstr>Percentage Error - Boron Epoxy (Young’s Modulus)  </vt:lpstr>
      <vt:lpstr>Conclusions: Findings of the Present Work</vt:lpstr>
      <vt:lpstr>Conclusions: 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B.Tech. Project Data Driven Modelling of Composites</dc:title>
  <dc:creator>Mihir Rana</dc:creator>
  <cp:lastModifiedBy>Mihir Rana</cp:lastModifiedBy>
  <cp:revision>2</cp:revision>
  <dcterms:modified xsi:type="dcterms:W3CDTF">2017-05-02T23:46:35Z</dcterms:modified>
</cp:coreProperties>
</file>